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382" r:id="rId3"/>
    <p:sldId id="383" r:id="rId4"/>
    <p:sldId id="384" r:id="rId5"/>
    <p:sldId id="386" r:id="rId6"/>
    <p:sldId id="387" r:id="rId7"/>
    <p:sldId id="470" r:id="rId8"/>
    <p:sldId id="392" r:id="rId9"/>
    <p:sldId id="393" r:id="rId10"/>
    <p:sldId id="471" r:id="rId11"/>
    <p:sldId id="394" r:id="rId12"/>
    <p:sldId id="472" r:id="rId13"/>
    <p:sldId id="257" r:id="rId14"/>
    <p:sldId id="258" r:id="rId15"/>
    <p:sldId id="359" r:id="rId16"/>
    <p:sldId id="360" r:id="rId17"/>
    <p:sldId id="361" r:id="rId18"/>
    <p:sldId id="429" r:id="rId19"/>
    <p:sldId id="473" r:id="rId20"/>
    <p:sldId id="474" r:id="rId21"/>
    <p:sldId id="318" r:id="rId2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31" autoAdjust="0"/>
    <p:restoredTop sz="94660"/>
  </p:normalViewPr>
  <p:slideViewPr>
    <p:cSldViewPr>
      <p:cViewPr varScale="1">
        <p:scale>
          <a:sx n="65" d="100"/>
          <a:sy n="65" d="100"/>
        </p:scale>
        <p:origin x="-43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FAAD35-C2C9-4BE3-A8C2-A9BADCCC2EB0}" type="datetimeFigureOut">
              <a:rPr lang="en-US" smtClean="0"/>
              <a:pPr/>
              <a:t>4/20/2011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5EF950-32DB-4C4E-A8DA-1768BA27E6F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86D136-E7ED-4B4E-9EBD-3FC31A75F76F}" type="datetimeFigureOut">
              <a:rPr lang="en-US" smtClean="0"/>
              <a:pPr/>
              <a:t>4/20/2011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E9470A-B3AF-43C4-9BA1-8D3ED2A5C1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7B170-E3E2-4565-81E3-E84A00E93FE9}" type="datetime1">
              <a:rPr lang="en-US" smtClean="0"/>
              <a:pPr/>
              <a:t>4/20/2011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27B3B-AEE9-4177-9051-1EDC0BF21DDD}" type="datetime1">
              <a:rPr lang="en-US" smtClean="0"/>
              <a:pPr/>
              <a:t>4/20/2011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8FC44-2E6B-498E-AD61-4CF765AC74AF}" type="datetime1">
              <a:rPr lang="en-US" smtClean="0"/>
              <a:pPr/>
              <a:t>4/20/2011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F6EDF-4390-4113-A264-6C324BD133FB}" type="datetime1">
              <a:rPr lang="en-US" smtClean="0"/>
              <a:pPr/>
              <a:t>4/20/2011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C9722-D698-49B0-84BA-D3662A8E9E8C}" type="datetime1">
              <a:rPr lang="en-US" smtClean="0"/>
              <a:pPr/>
              <a:t>4/20/2011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E13D0-B734-4D0C-8711-98E228F0DDF9}" type="datetime1">
              <a:rPr lang="en-US" smtClean="0"/>
              <a:pPr/>
              <a:t>4/20/2011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04D5A-D294-4D1B-8441-FF52739CCB23}" type="datetime1">
              <a:rPr lang="en-US" smtClean="0"/>
              <a:pPr/>
              <a:t>4/20/2011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9FE5C-5B20-45D8-9E3B-725B92B5A518}" type="datetime1">
              <a:rPr lang="en-US" smtClean="0"/>
              <a:pPr/>
              <a:t>4/20/2011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99198-F138-4D8D-896D-508BB99C7C72}" type="datetime1">
              <a:rPr lang="en-US" smtClean="0"/>
              <a:pPr/>
              <a:t>4/20/2011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2497A-8F99-4FEB-A9D3-D6AA985EEFED}" type="datetime1">
              <a:rPr lang="en-US" smtClean="0"/>
              <a:pPr/>
              <a:t>4/20/2011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55E11-50C3-4C5C-BD02-C5996669814B}" type="datetime1">
              <a:rPr lang="en-US" smtClean="0"/>
              <a:pPr/>
              <a:t>4/20/2011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9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22A500-47D7-4F5E-ABA6-B755B54D30F6}" type="datetime1">
              <a:rPr lang="en-US" smtClean="0"/>
              <a:pPr/>
              <a:t>4/20/2011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29C26D-4A05-45BD-BE74-F9E8E49ECF9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ervicelearning.org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mailto:bjacoby@umd.ed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act.org/" TargetMode="External"/><Relationship Id="rId2" Type="http://schemas.openxmlformats.org/officeDocument/2006/relationships/hyperlink" Target="http://www.civicyouth.org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7772400" cy="1470025"/>
          </a:xfrm>
        </p:spPr>
        <p:txBody>
          <a:bodyPr>
            <a:normAutofit/>
          </a:bodyPr>
          <a:lstStyle/>
          <a:p>
            <a:r>
              <a:rPr lang="en-US" b="1" dirty="0" smtClean="0"/>
              <a:t>Service-Learning and </a:t>
            </a:r>
            <a:br>
              <a:rPr lang="en-US" b="1" dirty="0" smtClean="0"/>
            </a:br>
            <a:r>
              <a:rPr lang="en-US" b="1" dirty="0" smtClean="0"/>
              <a:t>Student Success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24200"/>
            <a:ext cx="6400800" cy="2895600"/>
          </a:xfrm>
        </p:spPr>
        <p:txBody>
          <a:bodyPr>
            <a:normAutofit/>
          </a:bodyPr>
          <a:lstStyle/>
          <a:p>
            <a:r>
              <a:rPr lang="en-US" sz="2000" dirty="0" smtClean="0">
                <a:solidFill>
                  <a:schemeClr val="tx1"/>
                </a:solidFill>
                <a:latin typeface="Arial Black" pitchFamily="34" charset="0"/>
              </a:rPr>
              <a:t>April 25, 2011</a:t>
            </a:r>
          </a:p>
          <a:p>
            <a:endParaRPr lang="en-US" sz="2000" dirty="0" smtClean="0">
              <a:solidFill>
                <a:schemeClr val="tx1"/>
              </a:solidFill>
              <a:latin typeface="Arial Black" pitchFamily="34" charset="0"/>
            </a:endParaRPr>
          </a:p>
          <a:p>
            <a:r>
              <a:rPr lang="en-US" sz="2000" dirty="0" smtClean="0">
                <a:solidFill>
                  <a:schemeClr val="tx1"/>
                </a:solidFill>
                <a:latin typeface="Arial Black" pitchFamily="34" charset="0"/>
              </a:rPr>
              <a:t>Alabama State University</a:t>
            </a:r>
          </a:p>
          <a:p>
            <a:endParaRPr lang="en-US" sz="2000" dirty="0" smtClean="0">
              <a:solidFill>
                <a:schemeClr val="tx1"/>
              </a:solidFill>
              <a:latin typeface="Arial Black" pitchFamily="34" charset="0"/>
            </a:endParaRPr>
          </a:p>
          <a:p>
            <a:r>
              <a:rPr lang="en-US" sz="2000" dirty="0" smtClean="0">
                <a:solidFill>
                  <a:schemeClr val="tx1"/>
                </a:solidFill>
                <a:latin typeface="Arial Black" pitchFamily="34" charset="0"/>
              </a:rPr>
              <a:t>Presenter:  Barbara Jacoby, Ph.D.</a:t>
            </a:r>
          </a:p>
          <a:p>
            <a:endParaRPr lang="en-US" sz="2000" dirty="0" smtClean="0">
              <a:solidFill>
                <a:schemeClr val="tx1"/>
              </a:solidFill>
              <a:latin typeface="Arial Black" pitchFamily="34" charset="0"/>
            </a:endParaRPr>
          </a:p>
          <a:p>
            <a:endParaRPr lang="en-US" sz="2000" dirty="0" smtClean="0">
              <a:solidFill>
                <a:schemeClr val="tx1"/>
              </a:solidFill>
              <a:latin typeface="Arial Black" pitchFamily="34" charset="0"/>
            </a:endParaRPr>
          </a:p>
          <a:p>
            <a:endParaRPr lang="en-US" sz="2000" dirty="0" smtClean="0">
              <a:solidFill>
                <a:schemeClr val="tx1"/>
              </a:solidFill>
              <a:latin typeface="Arial Black" pitchFamily="34" charset="0"/>
            </a:endParaRPr>
          </a:p>
          <a:p>
            <a:endParaRPr lang="en-US" sz="2000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4000" b="1" dirty="0" smtClean="0"/>
              <a:t>In service-learning, outcomes are established and assessed for </a:t>
            </a:r>
            <a:r>
              <a:rPr lang="en-US" sz="4000" b="1" dirty="0" smtClean="0"/>
              <a:t>students </a:t>
            </a:r>
            <a:r>
              <a:rPr lang="en-US" sz="4000" b="1" i="1" dirty="0" smtClean="0"/>
              <a:t>and</a:t>
            </a:r>
            <a:r>
              <a:rPr lang="en-US" sz="4000" b="1" dirty="0" smtClean="0"/>
              <a:t> communities</a:t>
            </a:r>
            <a:r>
              <a:rPr lang="en-US" sz="4000" b="1" dirty="0" smtClean="0"/>
              <a:t>.</a:t>
            </a:r>
          </a:p>
          <a:p>
            <a:pPr>
              <a:buNone/>
            </a:pPr>
            <a:endParaRPr lang="en-US" sz="4000" b="1" dirty="0" smtClean="0"/>
          </a:p>
          <a:p>
            <a:pPr>
              <a:buNone/>
            </a:pPr>
            <a:r>
              <a:rPr lang="en-US" sz="4000" b="1" dirty="0" smtClean="0"/>
              <a:t>Intentions are not enough; results are what matters.</a:t>
            </a:r>
            <a:endParaRPr lang="en-US" sz="4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II. What Service-Learning Is </a:t>
            </a:r>
            <a:br>
              <a:rPr lang="en-US" b="1" dirty="0" smtClean="0"/>
            </a:br>
            <a:r>
              <a:rPr lang="en-US" b="1" dirty="0" smtClean="0"/>
              <a:t>(and Is Not)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/>
            </a:pPr>
            <a:r>
              <a:rPr lang="en-US" b="1" dirty="0" smtClean="0"/>
              <a:t>What is unique about service-learning</a:t>
            </a:r>
          </a:p>
          <a:p>
            <a:pPr marL="514350" indent="-514350">
              <a:buAutoNum type="alphaUcPeriod"/>
            </a:pPr>
            <a:r>
              <a:rPr lang="en-US" b="1" dirty="0" smtClean="0"/>
              <a:t>Basic principles of service-learning</a:t>
            </a:r>
          </a:p>
          <a:p>
            <a:pPr marL="514350" indent="-514350">
              <a:buNone/>
            </a:pPr>
            <a:r>
              <a:rPr lang="en-US" b="1" dirty="0" smtClean="0"/>
              <a:t>	1. Reflection</a:t>
            </a:r>
          </a:p>
          <a:p>
            <a:pPr marL="514350" indent="-514350">
              <a:buNone/>
            </a:pPr>
            <a:r>
              <a:rPr lang="en-US" b="1" dirty="0" smtClean="0"/>
              <a:t>	2. Reciprocity</a:t>
            </a:r>
          </a:p>
          <a:p>
            <a:pPr marL="514350" indent="-514350">
              <a:buNone/>
            </a:pPr>
            <a:r>
              <a:rPr lang="en-US" b="1" dirty="0" smtClean="0"/>
              <a:t>C.  Models of service-Learning in the curriculum 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Service-Learning: A Balanced </a:t>
            </a:r>
            <a:r>
              <a:rPr lang="en-US" b="1" dirty="0" smtClean="0"/>
              <a:t>		Approach    </a:t>
            </a:r>
            <a:r>
              <a:rPr lang="en-US" sz="2000" b="1" dirty="0" smtClean="0"/>
              <a:t>(A. Furco, 1996)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b="1" dirty="0" smtClean="0"/>
              <a:t>Recipient		   BENEFICIARY		Provider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Service	</a:t>
            </a:r>
            <a:r>
              <a:rPr lang="en-US" b="1" dirty="0" smtClean="0"/>
              <a:t>        </a:t>
            </a:r>
            <a:r>
              <a:rPr lang="en-US" b="1" dirty="0" smtClean="0"/>
              <a:t>	</a:t>
            </a:r>
            <a:r>
              <a:rPr lang="en-US" b="1" dirty="0" smtClean="0"/>
              <a:t>   FOCUS</a:t>
            </a:r>
            <a:r>
              <a:rPr lang="en-US" b="1" dirty="0" smtClean="0"/>
              <a:t>		</a:t>
            </a:r>
            <a:r>
              <a:rPr lang="en-US" b="1" dirty="0" smtClean="0"/>
              <a:t>Learning</a:t>
            </a:r>
            <a:r>
              <a:rPr lang="en-US" b="1" dirty="0" smtClean="0"/>
              <a:t>							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			    </a:t>
            </a:r>
            <a:r>
              <a:rPr lang="en-US" sz="3600" b="1" dirty="0" smtClean="0"/>
              <a:t>SERVICE-LEARNING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COMMUNITY SERVICE	                       FIELD EDUCATION</a:t>
            </a:r>
          </a:p>
          <a:p>
            <a:pPr>
              <a:buNone/>
            </a:pPr>
            <a:r>
              <a:rPr lang="en-US" b="1" dirty="0" smtClean="0"/>
              <a:t>	</a:t>
            </a:r>
          </a:p>
          <a:p>
            <a:pPr>
              <a:buNone/>
            </a:pPr>
            <a:r>
              <a:rPr lang="en-US" b="1" dirty="0" smtClean="0"/>
              <a:t>VOLUNTEERISM			           INTERNSHIP	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Definition of Service-Learning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“Service-learning is a form of experiential education in which students engage in activities that address human and community needs together with structured opportunities for reflection designed to achieve desired learning outcomes.”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>
              <a:buNone/>
            </a:pPr>
            <a:r>
              <a:rPr lang="en-US" sz="2800" b="1" dirty="0" smtClean="0"/>
              <a:t>− B. Jacoby, </a:t>
            </a:r>
            <a:r>
              <a:rPr lang="en-US" sz="2800" b="1" i="1" dirty="0" smtClean="0"/>
              <a:t>Service-Learning in Higher Education</a:t>
            </a:r>
            <a:r>
              <a:rPr lang="en-US" sz="2800" b="1" dirty="0" smtClean="0"/>
              <a:t>, 1996</a:t>
            </a:r>
            <a:endParaRPr lang="en-US" sz="2800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Key Principles of Service-Learning	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4000" dirty="0" smtClean="0"/>
          </a:p>
          <a:p>
            <a:r>
              <a:rPr lang="en-US" sz="4000" b="1" dirty="0" smtClean="0"/>
              <a:t>Reflection</a:t>
            </a:r>
          </a:p>
          <a:p>
            <a:pPr>
              <a:buNone/>
            </a:pPr>
            <a:endParaRPr lang="en-US" sz="4000" b="1" dirty="0"/>
          </a:p>
          <a:p>
            <a:r>
              <a:rPr lang="en-US" sz="4000" b="1" dirty="0" smtClean="0"/>
              <a:t>Reciprocity</a:t>
            </a:r>
            <a:endParaRPr lang="en-US" sz="4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Service-Learning Models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b="1" dirty="0" smtClean="0"/>
              <a:t>Course where service-learning is optional</a:t>
            </a:r>
          </a:p>
          <a:p>
            <a:pPr marL="514350" indent="-514350">
              <a:buAutoNum type="arabicPeriod"/>
            </a:pPr>
            <a:endParaRPr lang="en-US" b="1" dirty="0" smtClean="0"/>
          </a:p>
          <a:p>
            <a:pPr marL="514350" indent="-514350">
              <a:buAutoNum type="arabicPeriod"/>
            </a:pPr>
            <a:r>
              <a:rPr lang="en-US" b="1" dirty="0" smtClean="0"/>
              <a:t>Service-learning/fourth-credit option</a:t>
            </a:r>
          </a:p>
          <a:p>
            <a:pPr marL="514350" indent="-514350">
              <a:buAutoNum type="arabicPeriod"/>
            </a:pPr>
            <a:endParaRPr lang="en-US" b="1" dirty="0" smtClean="0"/>
          </a:p>
          <a:p>
            <a:pPr marL="514350" indent="-514350">
              <a:buAutoNum type="arabicPeriod"/>
            </a:pPr>
            <a:r>
              <a:rPr lang="en-US" b="1" dirty="0" smtClean="0"/>
              <a:t>Service-learning course</a:t>
            </a:r>
          </a:p>
          <a:p>
            <a:pPr marL="514350" indent="-514350">
              <a:buAutoNum type="arabicPeriod"/>
            </a:pPr>
            <a:endParaRPr lang="en-US" b="1" dirty="0" smtClean="0"/>
          </a:p>
          <a:p>
            <a:pPr marL="514350" indent="-514350">
              <a:buAutoNum type="arabicPeriod"/>
            </a:pPr>
            <a:r>
              <a:rPr lang="en-US" b="1" dirty="0" smtClean="0"/>
              <a:t>First-year experience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Service-Learning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 startAt="5"/>
            </a:pPr>
            <a:r>
              <a:rPr lang="en-US" b="1" dirty="0" smtClean="0"/>
              <a:t>Service-learning internship or independent study</a:t>
            </a:r>
          </a:p>
          <a:p>
            <a:pPr marL="514350" indent="-514350">
              <a:buAutoNum type="arabicPeriod" startAt="5"/>
            </a:pPr>
            <a:endParaRPr lang="en-US" b="1" dirty="0" smtClean="0"/>
          </a:p>
          <a:p>
            <a:pPr marL="514350" indent="-514350">
              <a:buAutoNum type="arabicPeriod" startAt="5"/>
            </a:pPr>
            <a:r>
              <a:rPr lang="en-US" b="1" dirty="0" smtClean="0"/>
              <a:t>Field work service-learning</a:t>
            </a:r>
          </a:p>
          <a:p>
            <a:pPr marL="514350" indent="-514350">
              <a:buAutoNum type="arabicPeriod" startAt="5"/>
            </a:pPr>
            <a:endParaRPr lang="en-US" b="1" dirty="0" smtClean="0"/>
          </a:p>
          <a:p>
            <a:pPr marL="514350" indent="-514350">
              <a:buAutoNum type="arabicPeriod" startAt="5"/>
            </a:pPr>
            <a:r>
              <a:rPr lang="en-US" b="1" dirty="0" smtClean="0"/>
              <a:t>Community-based research</a:t>
            </a:r>
          </a:p>
          <a:p>
            <a:pPr marL="514350" indent="-514350">
              <a:buNone/>
            </a:pPr>
            <a:endParaRPr lang="en-US" b="1" dirty="0" smtClean="0"/>
          </a:p>
          <a:p>
            <a:pPr marL="514350" indent="-514350">
              <a:buNone/>
            </a:pPr>
            <a:r>
              <a:rPr lang="en-US" b="1" dirty="0" smtClean="0"/>
              <a:t>8.  Service-learning capstone</a:t>
            </a:r>
          </a:p>
          <a:p>
            <a:pPr marL="514350" indent="-514350">
              <a:buNone/>
            </a:pPr>
            <a:endParaRPr lang="en-US" b="1" dirty="0" smtClean="0"/>
          </a:p>
          <a:p>
            <a:pPr marL="514350" indent="-514350">
              <a:buAutoNum type="arabicPeriod" startAt="5"/>
            </a:pPr>
            <a:endParaRPr lang="en-US" b="1" dirty="0" smtClean="0"/>
          </a:p>
          <a:p>
            <a:pPr marL="514350" indent="-514350">
              <a:buAutoNum type="arabicPeriod" startAt="5"/>
            </a:pPr>
            <a:endParaRPr lang="en-US" b="1" dirty="0" smtClean="0"/>
          </a:p>
          <a:p>
            <a:pPr marL="514350" indent="-514350">
              <a:buNone/>
            </a:pPr>
            <a:endParaRPr lang="en-US" b="1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Service-Learning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 startAt="9"/>
            </a:pPr>
            <a:r>
              <a:rPr lang="en-US" b="1" dirty="0" smtClean="0"/>
              <a:t>International service-learning</a:t>
            </a:r>
          </a:p>
          <a:p>
            <a:pPr marL="514350" indent="-514350">
              <a:buAutoNum type="arabicPeriod" startAt="9"/>
            </a:pPr>
            <a:endParaRPr lang="en-US" b="1" dirty="0" smtClean="0"/>
          </a:p>
          <a:p>
            <a:pPr marL="514350" indent="-514350">
              <a:buAutoNum type="arabicPeriod" startAt="9"/>
            </a:pPr>
            <a:r>
              <a:rPr lang="en-US" b="1" dirty="0" smtClean="0"/>
              <a:t> Course sequencing</a:t>
            </a:r>
          </a:p>
          <a:p>
            <a:pPr marL="514350" indent="-514350">
              <a:buAutoNum type="arabicPeriod" startAt="9"/>
            </a:pPr>
            <a:endParaRPr lang="en-US" b="1" dirty="0" smtClean="0"/>
          </a:p>
          <a:p>
            <a:pPr marL="514350" indent="-514350">
              <a:buAutoNum type="arabicPeriod" startAt="9"/>
            </a:pPr>
            <a:r>
              <a:rPr lang="en-US" b="1" dirty="0" smtClean="0"/>
              <a:t> Engaged department or program</a:t>
            </a:r>
          </a:p>
          <a:p>
            <a:pPr marL="514350" indent="-514350">
              <a:buAutoNum type="arabicPeriod" startAt="9"/>
            </a:pPr>
            <a:endParaRPr lang="en-US" b="1" dirty="0" smtClean="0"/>
          </a:p>
          <a:p>
            <a:pPr marL="514350" indent="-514350">
              <a:buAutoNum type="arabicPeriod" startAt="9"/>
            </a:pPr>
            <a:r>
              <a:rPr lang="en-US" b="1" dirty="0" smtClean="0"/>
              <a:t> Engaged university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III. Institutional Support for Service-Learning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Faculty development</a:t>
            </a:r>
          </a:p>
          <a:p>
            <a:r>
              <a:rPr lang="en-US" sz="4000" b="1" dirty="0" smtClean="0"/>
              <a:t>Faculty support</a:t>
            </a:r>
          </a:p>
          <a:p>
            <a:r>
              <a:rPr lang="en-US" sz="4000" b="1" dirty="0" smtClean="0"/>
              <a:t>Faculty recognition</a:t>
            </a:r>
            <a:endParaRPr lang="en-US" sz="4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Service-Learning Offices and Centers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Provide faculty development and support</a:t>
            </a:r>
          </a:p>
          <a:p>
            <a:r>
              <a:rPr lang="en-US" b="1" dirty="0" smtClean="0"/>
              <a:t>Serve as liaison with the community</a:t>
            </a:r>
          </a:p>
          <a:p>
            <a:r>
              <a:rPr lang="en-US" b="1" dirty="0" smtClean="0"/>
              <a:t>Coordinate logistical issues</a:t>
            </a:r>
          </a:p>
          <a:p>
            <a:r>
              <a:rPr lang="en-US" b="1" dirty="0" smtClean="0"/>
              <a:t>Offer a continuum of co-curricular activities 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Introduction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b="1" dirty="0" smtClean="0"/>
              <a:t> Overview of Agenda</a:t>
            </a:r>
          </a:p>
          <a:p>
            <a:pPr>
              <a:buNone/>
            </a:pPr>
            <a:endParaRPr lang="en-US" b="1" dirty="0" smtClean="0"/>
          </a:p>
          <a:p>
            <a:pPr marL="514350" indent="-514350">
              <a:buNone/>
            </a:pPr>
            <a:r>
              <a:rPr lang="en-US" b="1" dirty="0" smtClean="0"/>
              <a:t>	I.    Service-learning at the intersection</a:t>
            </a:r>
          </a:p>
          <a:p>
            <a:pPr marL="514350" indent="-514350">
              <a:buNone/>
            </a:pPr>
            <a:r>
              <a:rPr lang="en-US" b="1" dirty="0" smtClean="0"/>
              <a:t>	II</a:t>
            </a:r>
            <a:r>
              <a:rPr lang="en-US" b="1" smtClean="0"/>
              <a:t>.   What </a:t>
            </a:r>
            <a:r>
              <a:rPr lang="en-US" b="1" dirty="0" smtClean="0"/>
              <a:t>is (and is not) service-learning</a:t>
            </a:r>
          </a:p>
          <a:p>
            <a:pPr marL="514350" indent="-514350">
              <a:buNone/>
            </a:pPr>
            <a:r>
              <a:rPr lang="en-US" b="1" dirty="0" smtClean="0"/>
              <a:t>   	III.  How to support service-learning</a:t>
            </a:r>
          </a:p>
          <a:p>
            <a:pPr marL="514350" indent="-514350">
              <a:buNone/>
            </a:pPr>
            <a:r>
              <a:rPr lang="en-US" b="1" dirty="0" smtClean="0"/>
              <a:t>	IV.  Resources to help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IV. Resources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Campus Compact</a:t>
            </a:r>
          </a:p>
          <a:p>
            <a:r>
              <a:rPr lang="en-US" b="1" dirty="0" smtClean="0"/>
              <a:t>CAS</a:t>
            </a:r>
          </a:p>
          <a:p>
            <a:r>
              <a:rPr lang="en-US" b="1" dirty="0" smtClean="0">
                <a:hlinkClick r:id="rId2"/>
              </a:rPr>
              <a:t>www.servicelearning.org</a:t>
            </a:r>
            <a:endParaRPr lang="en-US" b="1" dirty="0" smtClean="0"/>
          </a:p>
          <a:p>
            <a:r>
              <a:rPr lang="en-US" b="1" dirty="0" smtClean="0"/>
              <a:t>Online providers (e.g., Magna, Academic Impressions)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6600" b="1" dirty="0" smtClean="0"/>
              <a:t>Thank you!</a:t>
            </a:r>
          </a:p>
          <a:p>
            <a:pPr algn="ctr">
              <a:buNone/>
            </a:pPr>
            <a:endParaRPr lang="en-US" sz="4000" b="1" dirty="0" smtClean="0">
              <a:hlinkClick r:id="rId2"/>
            </a:endParaRPr>
          </a:p>
          <a:p>
            <a:pPr algn="ctr">
              <a:buNone/>
            </a:pPr>
            <a:r>
              <a:rPr lang="en-US" sz="4000" b="1" dirty="0" smtClean="0">
                <a:hlinkClick r:id="rId2"/>
              </a:rPr>
              <a:t>bjacoby@umd.edu</a:t>
            </a:r>
            <a:endParaRPr lang="en-US" sz="4000" b="1" dirty="0" smtClean="0"/>
          </a:p>
          <a:p>
            <a:pPr algn="ctr">
              <a:buNone/>
            </a:pPr>
            <a:endParaRPr lang="en-US" sz="4000" b="1" dirty="0" smtClean="0"/>
          </a:p>
          <a:p>
            <a:pPr algn="ctr">
              <a:buNone/>
            </a:pPr>
            <a:endParaRPr lang="en-US" sz="6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I.  Setting the Context: Service-Learning at the Intersection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/>
            </a:pPr>
            <a:r>
              <a:rPr lang="en-US" b="1" dirty="0" smtClean="0"/>
              <a:t>Reaffirming the public purpose of higher education</a:t>
            </a:r>
          </a:p>
          <a:p>
            <a:pPr marL="514350" indent="-514350">
              <a:buAutoNum type="alphaUcPeriod"/>
            </a:pPr>
            <a:endParaRPr lang="en-US" b="1" dirty="0" smtClean="0"/>
          </a:p>
          <a:p>
            <a:pPr marL="514350" indent="-514350">
              <a:buAutoNum type="alphaUcPeriod"/>
            </a:pPr>
            <a:r>
              <a:rPr lang="en-US" b="1" dirty="0" smtClean="0"/>
              <a:t>Student engagement in learning</a:t>
            </a:r>
          </a:p>
          <a:p>
            <a:pPr marL="514350" indent="-514350">
              <a:buAutoNum type="alphaUcPeriod"/>
            </a:pPr>
            <a:endParaRPr lang="en-US" b="1" dirty="0" smtClean="0"/>
          </a:p>
          <a:p>
            <a:pPr marL="514350" indent="-514350">
              <a:buAutoNum type="alphaUcPeriod"/>
            </a:pPr>
            <a:r>
              <a:rPr lang="en-US" b="1" dirty="0" smtClean="0"/>
              <a:t>Learning outcomes and assessment</a:t>
            </a:r>
          </a:p>
          <a:p>
            <a:pPr marL="514350" indent="-514350">
              <a:buAutoNum type="alphaU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A. Reaffirming the Public Purpose of Higher Education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dirty="0" smtClean="0"/>
          </a:p>
          <a:p>
            <a:r>
              <a:rPr lang="en-US" b="1" dirty="0" smtClean="0"/>
              <a:t>Social problems are growing locally and globally</a:t>
            </a:r>
          </a:p>
          <a:p>
            <a:pPr>
              <a:buNone/>
            </a:pPr>
            <a:endParaRPr lang="en-US" b="1" dirty="0" smtClean="0"/>
          </a:p>
          <a:p>
            <a:r>
              <a:rPr lang="en-US" b="1" dirty="0" smtClean="0"/>
              <a:t>Higher education—particularly research universities—are being called on to respond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Center for Information and Research on Civic Engagement (CIRCLE)</a:t>
            </a:r>
          </a:p>
          <a:p>
            <a:pPr>
              <a:buNone/>
            </a:pPr>
            <a:r>
              <a:rPr lang="en-US" sz="4000" b="1" dirty="0" smtClean="0">
                <a:hlinkClick r:id="rId2"/>
              </a:rPr>
              <a:t>www.civicyouth.org</a:t>
            </a:r>
            <a:endParaRPr lang="en-US" sz="4000" b="1" dirty="0" smtClean="0"/>
          </a:p>
          <a:p>
            <a:r>
              <a:rPr lang="en-US" sz="4000" b="1" dirty="0" smtClean="0"/>
              <a:t>Campus Compact</a:t>
            </a:r>
          </a:p>
          <a:p>
            <a:pPr>
              <a:buNone/>
            </a:pPr>
            <a:r>
              <a:rPr lang="en-US" sz="4000" b="1" dirty="0" smtClean="0">
                <a:hlinkClick r:id="rId3"/>
              </a:rPr>
              <a:t>www.compact.org</a:t>
            </a:r>
            <a:endParaRPr lang="en-US" sz="4000" b="1" dirty="0" smtClean="0"/>
          </a:p>
          <a:p>
            <a:pPr>
              <a:buNone/>
            </a:pPr>
            <a:endParaRPr lang="en-US" sz="40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B. Student Engagement in Learning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b="1" dirty="0" smtClean="0"/>
              <a:t>High Impact Practices</a:t>
            </a:r>
          </a:p>
          <a:p>
            <a:r>
              <a:rPr lang="en-US" b="1" dirty="0" smtClean="0"/>
              <a:t>First-year seminars</a:t>
            </a:r>
          </a:p>
          <a:p>
            <a:r>
              <a:rPr lang="en-US" b="1" dirty="0" smtClean="0"/>
              <a:t>Learning communities</a:t>
            </a:r>
          </a:p>
          <a:p>
            <a:r>
              <a:rPr lang="en-US" b="1" dirty="0" smtClean="0"/>
              <a:t>Collaborative assignments</a:t>
            </a:r>
          </a:p>
          <a:p>
            <a:r>
              <a:rPr lang="en-US" b="1" dirty="0" smtClean="0"/>
              <a:t>Diversity/global learning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Service-Learning</a:t>
            </a:r>
          </a:p>
          <a:p>
            <a:r>
              <a:rPr lang="en-US" b="1" dirty="0" smtClean="0"/>
              <a:t>Undergraduate research</a:t>
            </a:r>
          </a:p>
          <a:p>
            <a:r>
              <a:rPr lang="en-US" b="1" dirty="0" smtClean="0"/>
              <a:t>Capstone courses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Service-Learning and Retention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Direct relationship to success and graduation</a:t>
            </a:r>
          </a:p>
          <a:p>
            <a:r>
              <a:rPr lang="en-US" b="1" dirty="0" smtClean="0"/>
              <a:t>S-L students are more likely to re-enroll, interact with faculty, and study</a:t>
            </a:r>
          </a:p>
          <a:p>
            <a:r>
              <a:rPr lang="en-US" b="1" dirty="0" smtClean="0"/>
              <a:t>S-L provides sense of purpose</a:t>
            </a:r>
          </a:p>
          <a:p>
            <a:r>
              <a:rPr lang="en-US" b="1" dirty="0" smtClean="0"/>
              <a:t>S-L enables students to retain course content, develop the habit of critical thinking, and seek to be part of the solution to social problems</a:t>
            </a:r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C. Learning Outcomes and Assessment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4000" b="1" dirty="0" smtClean="0"/>
              <a:t>Learning outcomes :</a:t>
            </a:r>
          </a:p>
          <a:p>
            <a:r>
              <a:rPr lang="en-US" sz="4000" b="1" dirty="0" smtClean="0"/>
              <a:t>State what a student is expected to know or be able to do</a:t>
            </a:r>
          </a:p>
          <a:p>
            <a:r>
              <a:rPr lang="en-US" sz="4000" b="1" dirty="0" smtClean="0"/>
              <a:t>Are expressed in terms of knowledge, skills, or attitudes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4000" b="1" dirty="0" smtClean="0"/>
          </a:p>
          <a:p>
            <a:pPr>
              <a:buNone/>
            </a:pPr>
            <a:r>
              <a:rPr lang="en-US" sz="4000" b="1" dirty="0" smtClean="0"/>
              <a:t>The focus of student assessment has shifted from an emphasis on inputs to an emphasis on outputs.</a:t>
            </a:r>
            <a:endParaRPr lang="en-US" sz="4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1801</TotalTime>
  <Words>419</Words>
  <Application>Microsoft Office PowerPoint</Application>
  <PresentationFormat>On-screen Show (4:3)</PresentationFormat>
  <Paragraphs>142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Service-Learning and  Student Success</vt:lpstr>
      <vt:lpstr>Introduction</vt:lpstr>
      <vt:lpstr>I.  Setting the Context: Service-Learning at the Intersection </vt:lpstr>
      <vt:lpstr>A. Reaffirming the Public Purpose of Higher Education</vt:lpstr>
      <vt:lpstr>Slide 5</vt:lpstr>
      <vt:lpstr>B. Student Engagement in Learning</vt:lpstr>
      <vt:lpstr>Service-Learning and Retention</vt:lpstr>
      <vt:lpstr>C. Learning Outcomes and Assessment</vt:lpstr>
      <vt:lpstr>Slide 9</vt:lpstr>
      <vt:lpstr>Slide 10</vt:lpstr>
      <vt:lpstr>II. What Service-Learning Is  (and Is Not)</vt:lpstr>
      <vt:lpstr>Service-Learning: A Balanced   Approach    (A. Furco, 1996)</vt:lpstr>
      <vt:lpstr>Definition of Service-Learning</vt:lpstr>
      <vt:lpstr>Key Principles of Service-Learning </vt:lpstr>
      <vt:lpstr>Service-Learning Models</vt:lpstr>
      <vt:lpstr>Service-Learning Models</vt:lpstr>
      <vt:lpstr>Service-Learning Models</vt:lpstr>
      <vt:lpstr>III. Institutional Support for Service-Learning</vt:lpstr>
      <vt:lpstr>Service-Learning Offices and Centers</vt:lpstr>
      <vt:lpstr>IV. Resources</vt:lpstr>
      <vt:lpstr>Slide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Service-Learning Course Design: What Faculty Need to Know</dc:title>
  <dc:creator>bjacoby</dc:creator>
  <cp:lastModifiedBy>bjacoby</cp:lastModifiedBy>
  <cp:revision>553</cp:revision>
  <dcterms:created xsi:type="dcterms:W3CDTF">2010-01-29T15:14:32Z</dcterms:created>
  <dcterms:modified xsi:type="dcterms:W3CDTF">2011-04-20T15:29:16Z</dcterms:modified>
</cp:coreProperties>
</file>