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82" r:id="rId3"/>
    <p:sldId id="383" r:id="rId4"/>
    <p:sldId id="384" r:id="rId5"/>
    <p:sldId id="385" r:id="rId6"/>
    <p:sldId id="386" r:id="rId7"/>
    <p:sldId id="387" r:id="rId8"/>
    <p:sldId id="388" r:id="rId9"/>
    <p:sldId id="390" r:id="rId10"/>
    <p:sldId id="391" r:id="rId11"/>
    <p:sldId id="257" r:id="rId12"/>
    <p:sldId id="258" r:id="rId13"/>
    <p:sldId id="403" r:id="rId14"/>
    <p:sldId id="404" r:id="rId15"/>
    <p:sldId id="405" r:id="rId16"/>
    <p:sldId id="406" r:id="rId17"/>
    <p:sldId id="407" r:id="rId18"/>
    <p:sldId id="408" r:id="rId19"/>
    <p:sldId id="355" r:id="rId20"/>
    <p:sldId id="362" r:id="rId21"/>
    <p:sldId id="328" r:id="rId22"/>
    <p:sldId id="409" r:id="rId23"/>
    <p:sldId id="402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7" autoAdjust="0"/>
    <p:restoredTop sz="94660"/>
  </p:normalViewPr>
  <p:slideViewPr>
    <p:cSldViewPr>
      <p:cViewPr varScale="1">
        <p:scale>
          <a:sx n="65" d="100"/>
          <a:sy n="65" d="100"/>
        </p:scale>
        <p:origin x="-4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AAD35-C2C9-4BE3-A8C2-A9BADCCC2EB0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5EF950-32DB-4C4E-A8DA-1768BA27E6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86D136-E7ED-4B4E-9EBD-3FC31A75F76F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E9470A-B3AF-43C4-9BA1-8D3ED2A5C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B170-E3E2-4565-81E3-E84A00E93FE9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27B3B-AEE9-4177-9051-1EDC0BF21DDD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8FC44-2E6B-498E-AD61-4CF765AC74AF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F6EDF-4390-4113-A264-6C324BD133FB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9722-D698-49B0-84BA-D3662A8E9E8C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13D0-B734-4D0C-8711-98E228F0DDF9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4D5A-D294-4D1B-8441-FF52739CCB23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9FE5C-5B20-45D8-9E3B-725B92B5A518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198-F138-4D8D-896D-508BB99C7C72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2497A-8F99-4FEB-A9D3-D6AA985EEFED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55E11-50C3-4C5C-BD02-C5996669814B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2A500-47D7-4F5E-ABA6-B755B54D30F6}" type="datetime1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9C26D-4A05-45BD-BE74-F9E8E49EC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bjacoby@umd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act.org/" TargetMode="External"/><Relationship Id="rId2" Type="http://schemas.openxmlformats.org/officeDocument/2006/relationships/hyperlink" Target="http://www.civicyouth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/>
              <a:t>Service-Learning and Student Organizations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8956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</a:rPr>
              <a:t>April 25, 2011</a:t>
            </a:r>
          </a:p>
          <a:p>
            <a:endParaRPr lang="en-US" sz="2000" dirty="0" smtClean="0">
              <a:solidFill>
                <a:schemeClr val="tx1"/>
              </a:solidFill>
              <a:latin typeface="Arial Black" pitchFamily="34" charset="0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</a:rPr>
              <a:t>Presenter:  Barbara Jacoby, Ph.D.</a:t>
            </a:r>
          </a:p>
          <a:p>
            <a:endParaRPr lang="en-US" sz="2000" dirty="0" smtClean="0">
              <a:solidFill>
                <a:schemeClr val="tx1"/>
              </a:solidFill>
              <a:latin typeface="Arial Black" pitchFamily="34" charset="0"/>
            </a:endParaRPr>
          </a:p>
          <a:p>
            <a:endParaRPr lang="en-US" sz="2600" dirty="0" smtClean="0">
              <a:solidFill>
                <a:schemeClr val="tx1"/>
              </a:solidFill>
              <a:latin typeface="Arial Black" pitchFamily="34" charset="0"/>
            </a:endParaRPr>
          </a:p>
          <a:p>
            <a:endParaRPr lang="en-US" sz="2000" dirty="0" smtClean="0">
              <a:solidFill>
                <a:schemeClr val="tx1"/>
              </a:solidFill>
              <a:latin typeface="Arial Black" pitchFamily="34" charset="0"/>
            </a:endParaRPr>
          </a:p>
          <a:p>
            <a:endParaRPr lang="en-US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 What Service-Learning Is</a:t>
            </a:r>
            <a:br>
              <a:rPr lang="en-US" b="1" dirty="0" smtClean="0"/>
            </a:br>
            <a:r>
              <a:rPr lang="en-US" b="1" dirty="0" smtClean="0"/>
              <a:t> (and Is Not)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endParaRPr lang="en-US" b="1" dirty="0" smtClean="0"/>
          </a:p>
          <a:p>
            <a:pPr marL="514350" indent="-514350">
              <a:buNone/>
            </a:pPr>
            <a:r>
              <a:rPr lang="en-US" b="1" dirty="0" smtClean="0"/>
              <a:t>Volunteerism – providing service, no reflection, often one time, limited benefits</a:t>
            </a:r>
          </a:p>
          <a:p>
            <a:pPr marL="514350" indent="-514350">
              <a:buNone/>
            </a:pPr>
            <a:endParaRPr lang="en-US" b="1" dirty="0" smtClean="0"/>
          </a:p>
          <a:p>
            <a:pPr marL="514350" indent="-514350">
              <a:buNone/>
            </a:pPr>
            <a:r>
              <a:rPr lang="en-US" b="1" dirty="0" smtClean="0"/>
              <a:t>Community service – activities designed to meet human and community needs, usually no reflection</a:t>
            </a:r>
          </a:p>
          <a:p>
            <a:pPr marL="514350" indent="-514350">
              <a:buNone/>
            </a:pP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Definition of Service-Learning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“Service-learning is a form of experiential education in which students engage in activities that address human and community needs together with structured opportunities for reflection designed to achieve desired learning outcomes.”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sz="2800" b="1" dirty="0" smtClean="0"/>
              <a:t>− B. Jacoby, </a:t>
            </a:r>
            <a:r>
              <a:rPr lang="en-US" sz="2800" b="1" i="1" dirty="0" smtClean="0"/>
              <a:t>Service-Learning in Higher Education</a:t>
            </a:r>
            <a:r>
              <a:rPr lang="en-US" sz="2800" b="1" dirty="0" smtClean="0"/>
              <a:t>, 1996</a:t>
            </a:r>
            <a:endParaRPr lang="en-US" sz="28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Key Principles of Service-Learning	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000" dirty="0" smtClean="0"/>
          </a:p>
          <a:p>
            <a:r>
              <a:rPr lang="en-US" sz="4000" b="1" dirty="0" smtClean="0"/>
              <a:t>Reflection</a:t>
            </a:r>
          </a:p>
          <a:p>
            <a:pPr>
              <a:buNone/>
            </a:pPr>
            <a:endParaRPr lang="en-US" sz="4000" b="1" dirty="0"/>
          </a:p>
          <a:p>
            <a:r>
              <a:rPr lang="en-US" sz="4000" b="1" dirty="0" smtClean="0"/>
              <a:t>Reciprocity</a:t>
            </a:r>
            <a:endParaRPr lang="en-US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Examples of</a:t>
            </a:r>
            <a:br>
              <a:rPr lang="en-US" b="1" dirty="0" smtClean="0"/>
            </a:br>
            <a:r>
              <a:rPr lang="en-US" b="1" dirty="0" smtClean="0"/>
              <a:t>Co-Curricular Service-Learning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Days of service</a:t>
            </a:r>
          </a:p>
          <a:p>
            <a:r>
              <a:rPr lang="en-US" b="1" dirty="0" smtClean="0"/>
              <a:t>Orientation</a:t>
            </a:r>
            <a:endParaRPr lang="en-US" b="1" dirty="0" smtClean="0"/>
          </a:p>
          <a:p>
            <a:r>
              <a:rPr lang="en-US" b="1" dirty="0" smtClean="0"/>
              <a:t>Residence </a:t>
            </a:r>
            <a:r>
              <a:rPr lang="en-US" b="1" dirty="0" smtClean="0"/>
              <a:t>halls</a:t>
            </a:r>
          </a:p>
          <a:p>
            <a:r>
              <a:rPr lang="en-US" b="1" dirty="0" smtClean="0"/>
              <a:t>Student groups</a:t>
            </a:r>
          </a:p>
          <a:p>
            <a:r>
              <a:rPr lang="en-US" b="1" dirty="0" smtClean="0"/>
              <a:t>Leadership programs</a:t>
            </a:r>
          </a:p>
          <a:p>
            <a:r>
              <a:rPr lang="en-US" b="1" dirty="0" smtClean="0"/>
              <a:t>Alternative breaks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PARE Model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4000" b="1" dirty="0" smtClean="0"/>
              <a:t>Preparation</a:t>
            </a:r>
          </a:p>
          <a:p>
            <a:r>
              <a:rPr lang="en-US" sz="4000" b="1" dirty="0" smtClean="0"/>
              <a:t>Action</a:t>
            </a:r>
          </a:p>
          <a:p>
            <a:r>
              <a:rPr lang="en-US" sz="4000" b="1" dirty="0" smtClean="0"/>
              <a:t>Reflection</a:t>
            </a:r>
          </a:p>
          <a:p>
            <a:r>
              <a:rPr lang="en-US" sz="4000" b="1" dirty="0" smtClean="0"/>
              <a:t>Evaluation</a:t>
            </a:r>
            <a:endParaRPr lang="en-US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Preparation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Establish desired outcomes for individuals, group, community</a:t>
            </a:r>
          </a:p>
          <a:p>
            <a:r>
              <a:rPr lang="en-US" b="1" dirty="0" smtClean="0"/>
              <a:t>Meet with community partner(s)</a:t>
            </a:r>
          </a:p>
          <a:p>
            <a:r>
              <a:rPr lang="en-US" b="1" dirty="0" smtClean="0"/>
              <a:t>Learn about the community and the issues</a:t>
            </a:r>
          </a:p>
          <a:p>
            <a:r>
              <a:rPr lang="en-US" b="1" dirty="0" smtClean="0"/>
              <a:t>Determine what tools, materials, training are needed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sz="4800" b="1" dirty="0" smtClean="0"/>
              <a:t>Do the work!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Reflection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000" b="1" dirty="0" smtClean="0"/>
          </a:p>
          <a:p>
            <a:r>
              <a:rPr lang="en-US" sz="4000" b="1" i="1" dirty="0" smtClean="0"/>
              <a:t>What</a:t>
            </a:r>
            <a:r>
              <a:rPr lang="en-US" sz="4000" b="1" dirty="0" smtClean="0"/>
              <a:t> did I learn?</a:t>
            </a:r>
          </a:p>
          <a:p>
            <a:r>
              <a:rPr lang="en-US" sz="4000" b="1" i="1" dirty="0" smtClean="0"/>
              <a:t>So </a:t>
            </a:r>
            <a:r>
              <a:rPr lang="en-US" sz="4000" b="1" dirty="0" smtClean="0"/>
              <a:t>what</a:t>
            </a:r>
            <a:r>
              <a:rPr lang="en-US" sz="4000" b="1" i="1" dirty="0" smtClean="0"/>
              <a:t> </a:t>
            </a:r>
            <a:r>
              <a:rPr lang="en-US" sz="4000" b="1" dirty="0" smtClean="0"/>
              <a:t>does it mean?</a:t>
            </a:r>
          </a:p>
          <a:p>
            <a:r>
              <a:rPr lang="en-US" sz="4000" b="1" i="1" dirty="0" smtClean="0"/>
              <a:t>Now </a:t>
            </a:r>
            <a:r>
              <a:rPr lang="en-US" sz="4000" b="1" dirty="0" smtClean="0"/>
              <a:t>what</a:t>
            </a:r>
            <a:r>
              <a:rPr lang="en-US" sz="4000" b="1" i="1" dirty="0" smtClean="0"/>
              <a:t> </a:t>
            </a:r>
            <a:r>
              <a:rPr lang="en-US" sz="4000" b="1" dirty="0" smtClean="0"/>
              <a:t>will I do about it?</a:t>
            </a:r>
            <a:endParaRPr lang="en-US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800" b="1" dirty="0" smtClean="0"/>
          </a:p>
          <a:p>
            <a:pPr algn="ctr">
              <a:buNone/>
            </a:pPr>
            <a:r>
              <a:rPr lang="en-US" sz="4800" b="1" dirty="0" smtClean="0"/>
              <a:t>“The Power of One”</a:t>
            </a:r>
            <a:endParaRPr lang="en-US" sz="4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Reflection is the hyphen:</a:t>
            </a:r>
          </a:p>
          <a:p>
            <a:pPr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4800" b="1" dirty="0" smtClean="0"/>
              <a:t>Service</a:t>
            </a:r>
            <a:r>
              <a:rPr lang="en-US" sz="4800" b="1" dirty="0" smtClean="0">
                <a:solidFill>
                  <a:srgbClr val="FF0000"/>
                </a:solidFill>
              </a:rPr>
              <a:t>-</a:t>
            </a:r>
            <a:r>
              <a:rPr lang="en-US" sz="4800" b="1" dirty="0" smtClean="0"/>
              <a:t>Learning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Overview of Agenda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en-US" b="1" dirty="0" smtClean="0"/>
              <a:t>Service-learning and student success</a:t>
            </a:r>
          </a:p>
          <a:p>
            <a:pPr marL="514350" indent="-514350"/>
            <a:r>
              <a:rPr lang="en-US" b="1" dirty="0" smtClean="0"/>
              <a:t>Fundamental principles of reflection and reciprocity</a:t>
            </a:r>
          </a:p>
          <a:p>
            <a:pPr marL="514350" indent="-514350"/>
            <a:r>
              <a:rPr lang="en-US" b="1" dirty="0" smtClean="0"/>
              <a:t>How to design service-learning activities and reflection for student groups</a:t>
            </a:r>
          </a:p>
          <a:p>
            <a:pPr marL="514350" indent="-514350"/>
            <a:r>
              <a:rPr lang="en-US" b="1" dirty="0" smtClean="0"/>
              <a:t>Resources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Reflection?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Reflection is the process of analyzing, reconsidering, and questioning one’s experiences within a broad context of issues and content knowledge.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Example of Reflection:</a:t>
            </a:r>
            <a:br>
              <a:rPr lang="en-US" b="1" dirty="0" smtClean="0"/>
            </a:br>
            <a:r>
              <a:rPr lang="en-US" b="1" dirty="0" smtClean="0"/>
              <a:t>Forced Choice Activity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sz="4000" b="1" dirty="0" smtClean="0"/>
              <a:t>It’s OK to expect to get something back when you do community service.</a:t>
            </a:r>
            <a:endParaRPr lang="en-US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Reflection Activity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4400" b="1" dirty="0" smtClean="0"/>
              <a:t>Why can’t Pat read?</a:t>
            </a:r>
            <a:endParaRPr lang="en-US" sz="4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5400" b="1" smtClean="0"/>
          </a:p>
          <a:p>
            <a:pPr algn="ctr">
              <a:buNone/>
            </a:pPr>
            <a:r>
              <a:rPr lang="en-US" sz="5400" b="1" smtClean="0"/>
              <a:t>Thank </a:t>
            </a:r>
            <a:r>
              <a:rPr lang="en-US" sz="5400" b="1" dirty="0" smtClean="0"/>
              <a:t>you!</a:t>
            </a:r>
          </a:p>
          <a:p>
            <a:pPr algn="ctr">
              <a:buNone/>
            </a:pPr>
            <a:endParaRPr lang="en-US" b="1" dirty="0" smtClean="0">
              <a:hlinkClick r:id="rId2"/>
            </a:endParaRPr>
          </a:p>
          <a:p>
            <a:pPr algn="ctr">
              <a:buNone/>
            </a:pPr>
            <a:r>
              <a:rPr lang="en-US" b="1" dirty="0" smtClean="0">
                <a:hlinkClick r:id="rId2"/>
              </a:rPr>
              <a:t>bjacoby@umd.edu</a:t>
            </a:r>
            <a:endParaRPr lang="en-US" b="1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 Setting the Context: Service-Learning at the Intersection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endParaRPr lang="en-US" b="1" dirty="0" smtClean="0"/>
          </a:p>
          <a:p>
            <a:pPr marL="514350" indent="-514350">
              <a:buAutoNum type="alphaUcPeriod"/>
            </a:pPr>
            <a:r>
              <a:rPr lang="en-US" b="1" dirty="0" smtClean="0"/>
              <a:t>Reaffirming the public purpose of higher education</a:t>
            </a:r>
          </a:p>
          <a:p>
            <a:pPr marL="514350" indent="-514350">
              <a:buAutoNum type="alphaUcPeriod"/>
            </a:pPr>
            <a:r>
              <a:rPr lang="en-US" b="1" dirty="0" smtClean="0"/>
              <a:t>Student engagement in learning </a:t>
            </a:r>
          </a:p>
          <a:p>
            <a:pPr marL="514350" indent="-514350">
              <a:buAutoNum type="alphaUcPeriod"/>
            </a:pPr>
            <a:r>
              <a:rPr lang="en-US" b="1" dirty="0" smtClean="0"/>
              <a:t>Learning outcomes and assessment</a:t>
            </a:r>
          </a:p>
          <a:p>
            <a:pPr marL="514350" indent="-514350">
              <a:buAutoNum type="alphaU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A. Reaffirming the Public Purpose of Higher Education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Social problems are growing locally and globally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Higher education—particularly research universities—are being called on to respond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Center for Information and Research on Civic Engagement (CIRCLE)</a:t>
            </a:r>
          </a:p>
          <a:p>
            <a:pPr>
              <a:buNone/>
            </a:pPr>
            <a:r>
              <a:rPr lang="en-US" b="1" dirty="0" smtClean="0">
                <a:hlinkClick r:id="rId2"/>
              </a:rPr>
              <a:t>www.civicyouth.org</a:t>
            </a:r>
            <a:endParaRPr lang="en-US" b="1" dirty="0" smtClean="0"/>
          </a:p>
          <a:p>
            <a:r>
              <a:rPr lang="en-US" b="1" dirty="0" smtClean="0"/>
              <a:t>Campus Compact</a:t>
            </a:r>
          </a:p>
          <a:p>
            <a:pPr>
              <a:buNone/>
            </a:pPr>
            <a:r>
              <a:rPr lang="en-US" b="1" dirty="0" smtClean="0">
                <a:hlinkClick r:id="rId3"/>
              </a:rPr>
              <a:t>www.compact.org</a:t>
            </a:r>
            <a:endParaRPr lang="en-US" b="1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B. Student Engagement in Learning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dirty="0" smtClean="0"/>
              <a:t>High Impact Practices</a:t>
            </a:r>
          </a:p>
          <a:p>
            <a:r>
              <a:rPr lang="en-US" b="1" dirty="0" smtClean="0"/>
              <a:t>First-year seminars</a:t>
            </a:r>
          </a:p>
          <a:p>
            <a:r>
              <a:rPr lang="en-US" b="1" dirty="0" smtClean="0"/>
              <a:t>Learning communities</a:t>
            </a:r>
          </a:p>
          <a:p>
            <a:r>
              <a:rPr lang="en-US" b="1" dirty="0" smtClean="0"/>
              <a:t>Collaborative assignments</a:t>
            </a:r>
          </a:p>
          <a:p>
            <a:r>
              <a:rPr lang="en-US" b="1" dirty="0" smtClean="0"/>
              <a:t>Diversity/global learning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Service-Learning</a:t>
            </a:r>
          </a:p>
          <a:p>
            <a:r>
              <a:rPr lang="en-US" b="1" dirty="0" smtClean="0"/>
              <a:t>Undergraduate research</a:t>
            </a:r>
          </a:p>
          <a:p>
            <a:r>
              <a:rPr lang="en-US" b="1" dirty="0" smtClean="0"/>
              <a:t>Capstone courses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Service-Learning and Retention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Direct relationship to success and graduation</a:t>
            </a:r>
          </a:p>
          <a:p>
            <a:r>
              <a:rPr lang="en-US" b="1" dirty="0" smtClean="0"/>
              <a:t>S-L students are more likely to re-enroll, interact with faculty, and study</a:t>
            </a:r>
          </a:p>
          <a:p>
            <a:r>
              <a:rPr lang="en-US" b="1" dirty="0" smtClean="0"/>
              <a:t>S-L provides sense of purpose</a:t>
            </a:r>
          </a:p>
          <a:p>
            <a:r>
              <a:rPr lang="en-US" b="1" dirty="0" smtClean="0"/>
              <a:t>S-L enables students to retain course content, develop the habit of critical thinking, and seek to be part of the solution to social problems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C.  Learning Outcomes and Assessment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Learning outcomes :</a:t>
            </a:r>
          </a:p>
          <a:p>
            <a:r>
              <a:rPr lang="en-US" b="1" dirty="0" smtClean="0"/>
              <a:t>State what a student is expected to know or be able to do</a:t>
            </a:r>
          </a:p>
          <a:p>
            <a:r>
              <a:rPr lang="en-US" b="1" dirty="0" smtClean="0"/>
              <a:t>Are expressed in terms of knowledge, skills, or attitudes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000" b="1" dirty="0" smtClean="0"/>
              <a:t>In service-learning, outcomes are established and assessed for communities.</a:t>
            </a:r>
          </a:p>
          <a:p>
            <a:pPr>
              <a:buNone/>
            </a:pPr>
            <a:endParaRPr lang="en-US" sz="4000" b="1" dirty="0" smtClean="0"/>
          </a:p>
          <a:p>
            <a:pPr>
              <a:buNone/>
            </a:pPr>
            <a:r>
              <a:rPr lang="en-US" sz="4000" b="1" dirty="0" smtClean="0"/>
              <a:t>Intentions are not enough; results are what matters.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C26D-4A05-45BD-BE74-F9E8E49ECF9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1263</TotalTime>
  <Words>475</Words>
  <Application>Microsoft Office PowerPoint</Application>
  <PresentationFormat>On-screen Show (4:3)</PresentationFormat>
  <Paragraphs>128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Service-Learning and Student Organizations</vt:lpstr>
      <vt:lpstr>Overview of Agenda</vt:lpstr>
      <vt:lpstr> Setting the Context: Service-Learning at the Intersection</vt:lpstr>
      <vt:lpstr>A. Reaffirming the Public Purpose of Higher Education</vt:lpstr>
      <vt:lpstr>Slide 5</vt:lpstr>
      <vt:lpstr>B. Student Engagement in Learning</vt:lpstr>
      <vt:lpstr>Service-Learning and Retention</vt:lpstr>
      <vt:lpstr>C.  Learning Outcomes and Assessment</vt:lpstr>
      <vt:lpstr>Slide 9</vt:lpstr>
      <vt:lpstr> What Service-Learning Is  (and Is Not)</vt:lpstr>
      <vt:lpstr>Definition of Service-Learning</vt:lpstr>
      <vt:lpstr>Key Principles of Service-Learning </vt:lpstr>
      <vt:lpstr>Examples of Co-Curricular Service-Learning</vt:lpstr>
      <vt:lpstr>PARE Model</vt:lpstr>
      <vt:lpstr>Preparation</vt:lpstr>
      <vt:lpstr>Action</vt:lpstr>
      <vt:lpstr>Reflection</vt:lpstr>
      <vt:lpstr>Slide 18</vt:lpstr>
      <vt:lpstr>Slide 19</vt:lpstr>
      <vt:lpstr>What is Reflection?</vt:lpstr>
      <vt:lpstr>Example of Reflection: Forced Choice Activity</vt:lpstr>
      <vt:lpstr>Reflection Activity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Service-Learning Course Design: What Faculty Need to Know</dc:title>
  <dc:creator>bjacoby</dc:creator>
  <cp:lastModifiedBy>bjacoby</cp:lastModifiedBy>
  <cp:revision>418</cp:revision>
  <dcterms:created xsi:type="dcterms:W3CDTF">2010-01-29T15:14:32Z</dcterms:created>
  <dcterms:modified xsi:type="dcterms:W3CDTF">2011-04-20T15:32:24Z</dcterms:modified>
</cp:coreProperties>
</file>