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24" r:id="rId13"/>
    <p:sldId id="257" r:id="rId14"/>
    <p:sldId id="258" r:id="rId15"/>
    <p:sldId id="359" r:id="rId16"/>
    <p:sldId id="360" r:id="rId17"/>
    <p:sldId id="361" r:id="rId18"/>
    <p:sldId id="355" r:id="rId19"/>
    <p:sldId id="362" r:id="rId20"/>
    <p:sldId id="328" r:id="rId21"/>
    <p:sldId id="329" r:id="rId22"/>
    <p:sldId id="330" r:id="rId23"/>
    <p:sldId id="331" r:id="rId24"/>
    <p:sldId id="332" r:id="rId25"/>
    <p:sldId id="392" r:id="rId26"/>
    <p:sldId id="393" r:id="rId27"/>
    <p:sldId id="334" r:id="rId28"/>
    <p:sldId id="394" r:id="rId29"/>
    <p:sldId id="395" r:id="rId30"/>
    <p:sldId id="396" r:id="rId31"/>
    <p:sldId id="397" r:id="rId32"/>
    <p:sldId id="398" r:id="rId33"/>
    <p:sldId id="341" r:id="rId34"/>
    <p:sldId id="342" r:id="rId35"/>
    <p:sldId id="343" r:id="rId36"/>
    <p:sldId id="344" r:id="rId37"/>
    <p:sldId id="399" r:id="rId38"/>
    <p:sldId id="400" r:id="rId39"/>
    <p:sldId id="401" r:id="rId40"/>
    <p:sldId id="402" r:id="rId4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7" autoAdjust="0"/>
    <p:restoredTop sz="94660"/>
  </p:normalViewPr>
  <p:slideViewPr>
    <p:cSldViewPr>
      <p:cViewPr varScale="1">
        <p:scale>
          <a:sx n="65" d="100"/>
          <a:sy n="65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AAD35-C2C9-4BE3-A8C2-A9BADCCC2EB0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EF950-32DB-4C4E-A8DA-1768BA27E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6D136-E7ED-4B4E-9EBD-3FC31A75F76F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9470A-B3AF-43C4-9BA1-8D3ED2A5C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B170-E3E2-4565-81E3-E84A00E93FE9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27B3B-AEE9-4177-9051-1EDC0BF21DDD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FC44-2E6B-498E-AD61-4CF765AC74AF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6EDF-4390-4113-A264-6C324BD133FB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9722-D698-49B0-84BA-D3662A8E9E8C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13D0-B734-4D0C-8711-98E228F0DDF9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D5A-D294-4D1B-8441-FF52739CCB23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FE5C-5B20-45D8-9E3B-725B92B5A518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198-F138-4D8D-896D-508BB99C7C72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497A-8F99-4FEB-A9D3-D6AA985EEFED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5E11-50C3-4C5C-BD02-C5996669814B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A500-47D7-4F5E-ABA6-B755B54D30F6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rvicelearning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mailto:bjacoby@umd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ct.org/" TargetMode="External"/><Relationship Id="rId2" Type="http://schemas.openxmlformats.org/officeDocument/2006/relationships/hyperlink" Target="http://www.civicyouth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How to Make Service-Learning Work with Your Classes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895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April 25, 2011</a:t>
            </a: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Presenter:  Barbara Jacoby, Ph.D.</a:t>
            </a: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sz="26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dirty="0" smtClean="0"/>
              <a:t>In service-learning, outcomes are established and assessed for </a:t>
            </a:r>
            <a:r>
              <a:rPr lang="en-US" sz="4000" b="1" dirty="0" smtClean="0"/>
              <a:t>students </a:t>
            </a:r>
            <a:r>
              <a:rPr lang="en-US" sz="4000" b="1" i="1" dirty="0" smtClean="0"/>
              <a:t>and</a:t>
            </a:r>
            <a:r>
              <a:rPr lang="en-US" sz="4000" b="1" dirty="0" smtClean="0"/>
              <a:t> communities</a:t>
            </a:r>
            <a:r>
              <a:rPr lang="en-US" sz="4000" b="1" dirty="0" smtClean="0"/>
              <a:t>.</a:t>
            </a:r>
          </a:p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Intentions are not enough; results are what matters.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What Service-Learning Is</a:t>
            </a:r>
            <a:br>
              <a:rPr lang="en-US" b="1" dirty="0" smtClean="0"/>
            </a:br>
            <a:r>
              <a:rPr lang="en-US" b="1" dirty="0" smtClean="0"/>
              <a:t> (and Is Not)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endParaRPr lang="en-US" b="1" dirty="0" smtClean="0"/>
          </a:p>
          <a:p>
            <a:pPr marL="514350" indent="-514350">
              <a:buAutoNum type="alphaUcPeriod"/>
            </a:pPr>
            <a:r>
              <a:rPr lang="en-US" b="1" dirty="0" smtClean="0"/>
              <a:t>What is unique about service-learning</a:t>
            </a:r>
          </a:p>
          <a:p>
            <a:pPr marL="514350" indent="-514350">
              <a:buAutoNum type="alphaUcPeriod"/>
            </a:pPr>
            <a:r>
              <a:rPr lang="en-US" b="1" dirty="0" smtClean="0"/>
              <a:t>Basic principles of service-learning</a:t>
            </a:r>
          </a:p>
          <a:p>
            <a:pPr marL="514350" indent="-514350">
              <a:buNone/>
            </a:pPr>
            <a:r>
              <a:rPr lang="en-US" b="1" dirty="0" smtClean="0"/>
              <a:t>	1. Reflection</a:t>
            </a:r>
          </a:p>
          <a:p>
            <a:pPr marL="514350" indent="-514350">
              <a:buNone/>
            </a:pPr>
            <a:r>
              <a:rPr lang="en-US" b="1" dirty="0" smtClean="0"/>
              <a:t>	2. Reciprocity</a:t>
            </a:r>
          </a:p>
          <a:p>
            <a:pPr marL="514350" indent="-514350">
              <a:buNone/>
            </a:pPr>
            <a:r>
              <a:rPr lang="en-US" b="1" dirty="0" smtClean="0"/>
              <a:t>C.  Models of service-learning in </a:t>
            </a:r>
            <a:r>
              <a:rPr lang="en-US" b="1" smtClean="0"/>
              <a:t>the curriculum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Service-Learning: A Balanced Approach    </a:t>
            </a:r>
            <a:r>
              <a:rPr lang="en-US" sz="2000" b="1" dirty="0" smtClean="0"/>
              <a:t>(A. </a:t>
            </a:r>
            <a:r>
              <a:rPr lang="en-US" sz="2000" b="1" dirty="0" err="1" smtClean="0"/>
              <a:t>Furco</a:t>
            </a:r>
            <a:r>
              <a:rPr lang="en-US" sz="2000" b="1" dirty="0" smtClean="0"/>
              <a:t>, 1996)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100" b="1" dirty="0" smtClean="0"/>
              <a:t>Recipient		BENEFICIARY		Provider</a:t>
            </a:r>
          </a:p>
          <a:p>
            <a:pPr>
              <a:buNone/>
            </a:pPr>
            <a:endParaRPr lang="en-US" sz="2100" b="1" dirty="0" smtClean="0"/>
          </a:p>
          <a:p>
            <a:pPr>
              <a:buNone/>
            </a:pPr>
            <a:r>
              <a:rPr lang="en-US" sz="2100" b="1" dirty="0" smtClean="0"/>
              <a:t>Service			FOCUS			Learning</a:t>
            </a:r>
          </a:p>
          <a:p>
            <a:pPr>
              <a:buNone/>
            </a:pPr>
            <a:endParaRPr lang="en-US" sz="2100" b="1" dirty="0" smtClean="0"/>
          </a:p>
          <a:p>
            <a:pPr>
              <a:buNone/>
            </a:pPr>
            <a:endParaRPr lang="en-US" sz="2100" b="1" dirty="0" smtClean="0"/>
          </a:p>
          <a:p>
            <a:pPr>
              <a:buNone/>
            </a:pPr>
            <a:r>
              <a:rPr lang="en-US" sz="2100" b="1" dirty="0" smtClean="0"/>
              <a:t>			</a:t>
            </a:r>
            <a:r>
              <a:rPr lang="en-US" sz="2800" b="1" dirty="0" smtClean="0"/>
              <a:t>SERVICE-LEARNING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	COMMUNITY SERVICE</a:t>
            </a:r>
            <a:r>
              <a:rPr lang="en-US" sz="2400" b="1" smtClean="0"/>
              <a:t>	FIELD </a:t>
            </a:r>
            <a:r>
              <a:rPr lang="en-US" sz="2400" b="1" dirty="0" smtClean="0"/>
              <a:t>EDUCATION</a:t>
            </a:r>
          </a:p>
          <a:p>
            <a:pPr>
              <a:buNone/>
            </a:pPr>
            <a:r>
              <a:rPr lang="en-US" sz="2400" b="1" dirty="0" smtClean="0"/>
              <a:t>	</a:t>
            </a:r>
          </a:p>
          <a:p>
            <a:pPr>
              <a:buNone/>
            </a:pPr>
            <a:r>
              <a:rPr lang="en-US" sz="2400" b="1" dirty="0" smtClean="0"/>
              <a:t>VOLUNTEERISM				INTERNSHIP	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Definition of Service-Learning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“Service-learning is a form of experiential education in which students engage in activities that address human and community needs together with structured opportunities for reflection designed to achieve desired learning outcomes.”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2800" b="1" dirty="0" smtClean="0"/>
              <a:t>− B. Jacoby, </a:t>
            </a:r>
            <a:r>
              <a:rPr lang="en-US" sz="2800" b="1" i="1" dirty="0" smtClean="0"/>
              <a:t>Service-Learning in Higher Education</a:t>
            </a:r>
            <a:r>
              <a:rPr lang="en-US" sz="2800" b="1" dirty="0" smtClean="0"/>
              <a:t>, 1996</a:t>
            </a:r>
            <a:endParaRPr lang="en-US" sz="28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Key Principles of Service-Learning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r>
              <a:rPr lang="en-US" sz="4000" b="1" dirty="0" smtClean="0"/>
              <a:t>Reflection</a:t>
            </a:r>
          </a:p>
          <a:p>
            <a:pPr>
              <a:buNone/>
            </a:pPr>
            <a:endParaRPr lang="en-US" sz="4000" b="1" dirty="0"/>
          </a:p>
          <a:p>
            <a:r>
              <a:rPr lang="en-US" sz="4000" b="1" dirty="0" smtClean="0"/>
              <a:t>Reciprocity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Service-Learning Models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/>
              <a:t>Course where service-learning is optional</a:t>
            </a:r>
          </a:p>
          <a:p>
            <a:pPr marL="514350" indent="-514350">
              <a:buAutoNum type="arabicPeriod"/>
            </a:pP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Service-learning/fourth-credit option</a:t>
            </a:r>
          </a:p>
          <a:p>
            <a:pPr marL="514350" indent="-514350">
              <a:buAutoNum type="arabicPeriod"/>
            </a:pP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Service-learning course</a:t>
            </a:r>
          </a:p>
          <a:p>
            <a:pPr marL="514350" indent="-514350">
              <a:buAutoNum type="arabicPeriod"/>
            </a:pP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First-year experience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Service-Learning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 startAt="5"/>
            </a:pPr>
            <a:r>
              <a:rPr lang="en-US" b="1" dirty="0" smtClean="0"/>
              <a:t>Service-learning internship or independent study</a:t>
            </a:r>
          </a:p>
          <a:p>
            <a:pPr marL="514350" indent="-514350">
              <a:buAutoNum type="arabicPeriod" startAt="5"/>
            </a:pPr>
            <a:endParaRPr lang="en-US" b="1" dirty="0" smtClean="0"/>
          </a:p>
          <a:p>
            <a:pPr marL="514350" indent="-514350">
              <a:buAutoNum type="arabicPeriod" startAt="5"/>
            </a:pPr>
            <a:r>
              <a:rPr lang="en-US" b="1" dirty="0" smtClean="0"/>
              <a:t>Field work service-learning</a:t>
            </a:r>
          </a:p>
          <a:p>
            <a:pPr marL="514350" indent="-514350">
              <a:buAutoNum type="arabicPeriod" startAt="5"/>
            </a:pPr>
            <a:endParaRPr lang="en-US" b="1" dirty="0" smtClean="0"/>
          </a:p>
          <a:p>
            <a:pPr marL="514350" indent="-514350">
              <a:buAutoNum type="arabicPeriod" startAt="5"/>
            </a:pPr>
            <a:r>
              <a:rPr lang="en-US" b="1" dirty="0" smtClean="0"/>
              <a:t>Community-based research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8.  Service-learning capstone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AutoNum type="arabicPeriod" startAt="5"/>
            </a:pPr>
            <a:endParaRPr lang="en-US" b="1" dirty="0" smtClean="0"/>
          </a:p>
          <a:p>
            <a:pPr marL="514350" indent="-514350">
              <a:buAutoNum type="arabicPeriod" startAt="5"/>
            </a:pPr>
            <a:endParaRPr lang="en-US" b="1" dirty="0" smtClean="0"/>
          </a:p>
          <a:p>
            <a:pPr marL="514350" indent="-514350"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Service-Learning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9"/>
            </a:pPr>
            <a:r>
              <a:rPr lang="en-US" b="1" dirty="0" smtClean="0"/>
              <a:t>International service-learning</a:t>
            </a:r>
          </a:p>
          <a:p>
            <a:pPr marL="514350" indent="-514350">
              <a:buAutoNum type="arabicPeriod" startAt="9"/>
            </a:pPr>
            <a:endParaRPr lang="en-US" b="1" dirty="0" smtClean="0"/>
          </a:p>
          <a:p>
            <a:pPr marL="514350" indent="-514350">
              <a:buAutoNum type="arabicPeriod" startAt="9"/>
            </a:pPr>
            <a:r>
              <a:rPr lang="en-US" b="1" dirty="0" smtClean="0"/>
              <a:t> Course sequencing</a:t>
            </a:r>
          </a:p>
          <a:p>
            <a:pPr marL="514350" indent="-514350">
              <a:buAutoNum type="arabicPeriod" startAt="9"/>
            </a:pPr>
            <a:endParaRPr lang="en-US" b="1" dirty="0" smtClean="0"/>
          </a:p>
          <a:p>
            <a:pPr marL="514350" indent="-514350">
              <a:buAutoNum type="arabicPeriod" startAt="9"/>
            </a:pPr>
            <a:r>
              <a:rPr lang="en-US" b="1" dirty="0" smtClean="0"/>
              <a:t> Engaged department or program</a:t>
            </a:r>
          </a:p>
          <a:p>
            <a:pPr marL="514350" indent="-514350">
              <a:buAutoNum type="arabicPeriod" startAt="9"/>
            </a:pPr>
            <a:endParaRPr lang="en-US" b="1" dirty="0" smtClean="0"/>
          </a:p>
          <a:p>
            <a:pPr marL="514350" indent="-514350">
              <a:buAutoNum type="arabicPeriod" startAt="9"/>
            </a:pPr>
            <a:r>
              <a:rPr lang="en-US" b="1" dirty="0" smtClean="0"/>
              <a:t> Engaged university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Reflection is the hyphen: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dirty="0" smtClean="0"/>
              <a:t>Service</a:t>
            </a:r>
            <a:r>
              <a:rPr lang="en-US" sz="4800" b="1" dirty="0" smtClean="0">
                <a:solidFill>
                  <a:srgbClr val="FF0000"/>
                </a:solidFill>
              </a:rPr>
              <a:t>-</a:t>
            </a:r>
            <a:r>
              <a:rPr lang="en-US" sz="4800" b="1" dirty="0" smtClean="0"/>
              <a:t>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Critical reflection is the powerful process of making meaning out of a purposeful combination of experiences and academic content.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 of 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b="1" dirty="0" smtClean="0"/>
              <a:t>Service-learning and student success</a:t>
            </a:r>
          </a:p>
          <a:p>
            <a:pPr marL="514350" indent="-514350"/>
            <a:r>
              <a:rPr lang="en-US" b="1" dirty="0" smtClean="0"/>
              <a:t>Models of service-learning in the curriculum</a:t>
            </a:r>
          </a:p>
          <a:p>
            <a:pPr marL="514350" indent="-514350"/>
            <a:r>
              <a:rPr lang="en-US" b="1" dirty="0" smtClean="0"/>
              <a:t>Fundamental principles of reflection and reciprocity</a:t>
            </a:r>
          </a:p>
          <a:p>
            <a:pPr marL="514350" indent="-514350"/>
            <a:r>
              <a:rPr lang="en-US" b="1" dirty="0" smtClean="0"/>
              <a:t>What it takes to support service-learning</a:t>
            </a:r>
          </a:p>
          <a:p>
            <a:pPr marL="514350" indent="-514350"/>
            <a:r>
              <a:rPr lang="en-US" b="1" dirty="0" smtClean="0"/>
              <a:t>Resources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 “C’s” of Critical Reflection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Continuous</a:t>
            </a:r>
          </a:p>
          <a:p>
            <a:r>
              <a:rPr lang="en-US" b="1" dirty="0" smtClean="0"/>
              <a:t>Connected</a:t>
            </a:r>
          </a:p>
          <a:p>
            <a:r>
              <a:rPr lang="en-US" b="1" dirty="0" smtClean="0"/>
              <a:t>Challenging</a:t>
            </a:r>
          </a:p>
          <a:p>
            <a:r>
              <a:rPr lang="en-US" b="1" dirty="0" smtClean="0"/>
              <a:t>Contextualized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 “C’s” of Critical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Continuous:</a:t>
            </a:r>
          </a:p>
          <a:p>
            <a:pPr lvl="1"/>
            <a:r>
              <a:rPr lang="en-US" b="1" dirty="0" smtClean="0"/>
              <a:t>Before</a:t>
            </a:r>
          </a:p>
          <a:p>
            <a:pPr lvl="1"/>
            <a:r>
              <a:rPr lang="en-US" b="1" dirty="0" smtClean="0"/>
              <a:t>During</a:t>
            </a:r>
          </a:p>
          <a:p>
            <a:pPr lvl="1"/>
            <a:r>
              <a:rPr lang="en-US" b="1" dirty="0" smtClean="0"/>
              <a:t>After</a:t>
            </a:r>
          </a:p>
          <a:p>
            <a:pPr>
              <a:buNone/>
            </a:pPr>
            <a:r>
              <a:rPr lang="en-US" b="1" dirty="0" smtClean="0"/>
              <a:t>the service experience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 “C’s” of Critical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Connected: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Builds bridges among:</a:t>
            </a:r>
          </a:p>
          <a:p>
            <a:r>
              <a:rPr lang="en-US" b="1" dirty="0" smtClean="0"/>
              <a:t>Content learning</a:t>
            </a:r>
          </a:p>
          <a:p>
            <a:r>
              <a:rPr lang="en-US" b="1" dirty="0" smtClean="0"/>
              <a:t>Personal reflections</a:t>
            </a:r>
          </a:p>
          <a:p>
            <a:r>
              <a:rPr lang="en-US" b="1" dirty="0" smtClean="0"/>
              <a:t>First-hand experiences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 “C’s” of Critical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Challenging:</a:t>
            </a:r>
          </a:p>
          <a:p>
            <a:r>
              <a:rPr lang="en-US" b="1" dirty="0" smtClean="0"/>
              <a:t>Poses old questions in new ways</a:t>
            </a:r>
          </a:p>
          <a:p>
            <a:r>
              <a:rPr lang="en-US" b="1" dirty="0" smtClean="0"/>
              <a:t>Reveals new perspectives</a:t>
            </a:r>
          </a:p>
          <a:p>
            <a:r>
              <a:rPr lang="en-US" b="1" dirty="0" smtClean="0"/>
              <a:t>Raises new questions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IMPORTANT:  Create a balance of challenge &amp; support.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 “C’s” of Critical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Contextualized: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Form and process guided by context</a:t>
            </a:r>
          </a:p>
          <a:p>
            <a:r>
              <a:rPr lang="en-US" b="1" dirty="0" smtClean="0"/>
              <a:t>Can occur in class or at service site</a:t>
            </a:r>
          </a:p>
          <a:p>
            <a:r>
              <a:rPr lang="en-US" b="1" dirty="0" smtClean="0"/>
              <a:t>May involve community members</a:t>
            </a:r>
          </a:p>
          <a:p>
            <a:r>
              <a:rPr lang="en-US" b="1" dirty="0" smtClean="0"/>
              <a:t>Consider critical incidents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Reflection is critical when: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is designed to </a:t>
            </a:r>
            <a:r>
              <a:rPr lang="en-US" b="1" i="1" dirty="0" smtClean="0"/>
              <a:t>generate</a:t>
            </a:r>
            <a:r>
              <a:rPr lang="en-US" b="1" dirty="0" smtClean="0"/>
              <a:t> learning by applying theory to practice, examining causality, raising questions</a:t>
            </a:r>
          </a:p>
          <a:p>
            <a:r>
              <a:rPr lang="en-US" b="1" dirty="0" smtClean="0"/>
              <a:t>It </a:t>
            </a:r>
            <a:r>
              <a:rPr lang="en-US" b="1" i="1" dirty="0" smtClean="0"/>
              <a:t>deepens </a:t>
            </a:r>
            <a:r>
              <a:rPr lang="en-US" b="1" dirty="0" smtClean="0"/>
              <a:t>learning by challenging simplistic conclusions, comparing perspectives, asking “why” iteratively</a:t>
            </a:r>
          </a:p>
          <a:p>
            <a:r>
              <a:rPr lang="en-US" b="1" dirty="0" smtClean="0"/>
              <a:t>It</a:t>
            </a:r>
            <a:r>
              <a:rPr lang="en-US" b="1" i="1" dirty="0" smtClean="0"/>
              <a:t> documents </a:t>
            </a:r>
            <a:r>
              <a:rPr lang="en-US" b="1" dirty="0" smtClean="0"/>
              <a:t>learning by producing evidence of learning for assessment. </a:t>
            </a:r>
            <a:endParaRPr lang="en-US" b="1" i="1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Your Reflection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What comes to mind for you when you think about a missed opportunity for deep learning that has occurred in the context of your own courses or other work with students?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Modes of Reflection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Telling</a:t>
            </a:r>
          </a:p>
          <a:p>
            <a:r>
              <a:rPr lang="en-US" b="1" dirty="0" smtClean="0"/>
              <a:t>Writing</a:t>
            </a:r>
          </a:p>
          <a:p>
            <a:r>
              <a:rPr lang="en-US" b="1" dirty="0" smtClean="0"/>
              <a:t>Activities</a:t>
            </a:r>
          </a:p>
          <a:p>
            <a:r>
              <a:rPr lang="en-US" b="1" dirty="0" smtClean="0"/>
              <a:t>Multimedia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Example:  </a:t>
            </a:r>
            <a:br>
              <a:rPr lang="en-US" b="1" dirty="0" smtClean="0"/>
            </a:br>
            <a:r>
              <a:rPr lang="en-US" b="1" dirty="0" smtClean="0"/>
              <a:t>Psychology of Domestic Violence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Learning outcomes:</a:t>
            </a:r>
          </a:p>
          <a:p>
            <a:pPr lvl="1"/>
            <a:r>
              <a:rPr lang="en-US" b="1" dirty="0" smtClean="0"/>
              <a:t>Demonstrate understanding of the dynamics and effects of domestic violence.</a:t>
            </a:r>
          </a:p>
          <a:p>
            <a:pPr lvl="1"/>
            <a:r>
              <a:rPr lang="en-US" b="1" dirty="0" smtClean="0"/>
              <a:t>Demonstrate understanding of various approaches and their effectiveness.</a:t>
            </a:r>
          </a:p>
          <a:p>
            <a:pPr lvl="1"/>
            <a:r>
              <a:rPr lang="en-US" b="1" dirty="0" smtClean="0"/>
              <a:t>Analyze the effects of gender, culture, race/ethnicity, and SES on victims.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Example:</a:t>
            </a:r>
            <a:br>
              <a:rPr lang="en-US" b="1" dirty="0" smtClean="0"/>
            </a:br>
            <a:r>
              <a:rPr lang="en-US" b="1" dirty="0" smtClean="0"/>
              <a:t>Psychology of Domestic Violence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Weekly service analysis papers</a:t>
            </a:r>
          </a:p>
          <a:p>
            <a:pPr lvl="1"/>
            <a:r>
              <a:rPr lang="en-US" b="1" dirty="0" smtClean="0"/>
              <a:t>2 pages</a:t>
            </a:r>
          </a:p>
          <a:p>
            <a:pPr lvl="1"/>
            <a:r>
              <a:rPr lang="en-US" b="1" dirty="0" smtClean="0"/>
              <a:t>include multiple references</a:t>
            </a:r>
          </a:p>
          <a:p>
            <a:pPr lvl="1"/>
            <a:r>
              <a:rPr lang="en-US" b="1" dirty="0" smtClean="0"/>
              <a:t> maximum 1 paragraph on what occurred</a:t>
            </a:r>
          </a:p>
          <a:p>
            <a:pPr lvl="1"/>
            <a:r>
              <a:rPr lang="en-US" b="1" dirty="0" smtClean="0"/>
              <a:t> critical reflection on how service experience relates to readings</a:t>
            </a:r>
          </a:p>
          <a:p>
            <a:pPr lvl="1"/>
            <a:endParaRPr lang="en-US" b="1" dirty="0" smtClean="0"/>
          </a:p>
          <a:p>
            <a:pPr lvl="1">
              <a:buNone/>
            </a:pPr>
            <a:r>
              <a:rPr lang="en-US" sz="1600" b="1" dirty="0" smtClean="0"/>
              <a:t>--O’Brien, K. M., PSYC 319D, University of Maryland, 2010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Setting the Context: Service-Learning at the Intersection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endParaRPr lang="en-US" b="1" dirty="0" smtClean="0"/>
          </a:p>
          <a:p>
            <a:pPr marL="514350" indent="-514350">
              <a:buAutoNum type="alphaUcPeriod"/>
            </a:pPr>
            <a:r>
              <a:rPr lang="en-US" b="1" dirty="0" smtClean="0"/>
              <a:t>Reaffirming the public purpose of higher education</a:t>
            </a:r>
          </a:p>
          <a:p>
            <a:pPr marL="514350" indent="-514350">
              <a:buAutoNum type="alphaUcPeriod"/>
            </a:pPr>
            <a:r>
              <a:rPr lang="en-US" b="1" dirty="0" smtClean="0"/>
              <a:t>Student engagement in learning </a:t>
            </a:r>
          </a:p>
          <a:p>
            <a:pPr marL="514350" indent="-514350">
              <a:buAutoNum type="alphaUcPeriod"/>
            </a:pPr>
            <a:r>
              <a:rPr lang="en-US" b="1" smtClean="0"/>
              <a:t>Learning </a:t>
            </a:r>
            <a:r>
              <a:rPr lang="en-US" b="1" dirty="0" smtClean="0"/>
              <a:t>outcomes and assessment</a:t>
            </a:r>
          </a:p>
          <a:p>
            <a:pPr marL="514350" indent="-514350"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Example:</a:t>
            </a:r>
            <a:br>
              <a:rPr lang="en-US" b="1" dirty="0" smtClean="0"/>
            </a:br>
            <a:r>
              <a:rPr lang="en-US" b="1" dirty="0" smtClean="0"/>
              <a:t>Psychology of Domestic Violence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Service analysis paper topics:</a:t>
            </a:r>
          </a:p>
          <a:p>
            <a:pPr>
              <a:buNone/>
            </a:pPr>
            <a:endParaRPr lang="en-US" b="1" dirty="0" smtClean="0"/>
          </a:p>
          <a:p>
            <a:pPr lvl="1"/>
            <a:r>
              <a:rPr lang="en-US" b="1" dirty="0" smtClean="0"/>
              <a:t>What did I learn about working with women or children in crisis this week? </a:t>
            </a:r>
          </a:p>
          <a:p>
            <a:pPr lvl="1"/>
            <a:r>
              <a:rPr lang="en-US" b="1" dirty="0" smtClean="0"/>
              <a:t>How successfully does the agency address the issues victims face?</a:t>
            </a:r>
          </a:p>
          <a:p>
            <a:pPr lvl="1"/>
            <a:r>
              <a:rPr lang="en-US" b="1" dirty="0" smtClean="0"/>
              <a:t>How does culture/race/SES influence my service work?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Grading Service Analysis Papers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4 points = Exceptional, thoughtful critique that truly integrated course concepts &amp; research into an analysis of the experience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3 points = Very good, thoughtful critique that applies course concepts &amp; research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Grading Service Analysis Papers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300" b="1" dirty="0" smtClean="0"/>
              <a:t>2 </a:t>
            </a:r>
            <a:r>
              <a:rPr lang="en-US" sz="3500" b="1" dirty="0" smtClean="0"/>
              <a:t>points</a:t>
            </a:r>
            <a:r>
              <a:rPr lang="en-US" sz="3300" b="1" dirty="0" smtClean="0"/>
              <a:t> = Average to below average analysis, does not thoroughly integrate course concepts &amp; research</a:t>
            </a:r>
          </a:p>
          <a:p>
            <a:pPr>
              <a:buNone/>
            </a:pPr>
            <a:endParaRPr lang="en-US" sz="3300" b="1" dirty="0" smtClean="0"/>
          </a:p>
          <a:p>
            <a:r>
              <a:rPr lang="en-US" sz="3300" b="1" dirty="0" smtClean="0"/>
              <a:t>1 point = Completed the assignment, but did not provide a thoughtful analysis</a:t>
            </a:r>
          </a:p>
          <a:p>
            <a:pPr>
              <a:buNone/>
            </a:pPr>
            <a:endParaRPr lang="en-US" b="1" dirty="0" smtClean="0"/>
          </a:p>
          <a:p>
            <a:pPr marL="342900" lvl="1" indent="-342900">
              <a:buNone/>
            </a:pPr>
            <a:r>
              <a:rPr lang="en-US" sz="1900" b="1" dirty="0" smtClean="0"/>
              <a:t>--O’Brien, K. M., PSYC 319D, University of Maryland, 2010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 “C’s” of Community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Commitment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Compatibility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914400" lvl="1" indent="-457200">
              <a:buNone/>
            </a:pPr>
            <a:r>
              <a:rPr lang="en-US" sz="2000" b="1" dirty="0" smtClean="0"/>
              <a:t>− R. </a:t>
            </a:r>
            <a:r>
              <a:rPr lang="en-US" sz="2000" b="1" dirty="0" err="1" smtClean="0"/>
              <a:t>Stoecker</a:t>
            </a:r>
            <a:r>
              <a:rPr lang="en-US" sz="2000" b="1" dirty="0" smtClean="0"/>
              <a:t> &amp; E. Tryon, </a:t>
            </a:r>
            <a:r>
              <a:rPr lang="en-US" sz="2000" b="1" i="1" dirty="0" smtClean="0"/>
              <a:t>The Unheard Voices</a:t>
            </a:r>
            <a:r>
              <a:rPr lang="en-US" sz="2000" b="1" dirty="0" smtClean="0"/>
              <a:t>, 2009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 “C’s” of Community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Communication:</a:t>
            </a:r>
          </a:p>
          <a:p>
            <a:pPr lvl="1"/>
            <a:r>
              <a:rPr lang="en-US" b="1" dirty="0" smtClean="0"/>
              <a:t>It’s the most important element.</a:t>
            </a:r>
          </a:p>
          <a:p>
            <a:pPr lvl="1"/>
            <a:r>
              <a:rPr lang="en-US" b="1" dirty="0" smtClean="0"/>
              <a:t>Can’t be taken for granted.</a:t>
            </a:r>
          </a:p>
          <a:p>
            <a:pPr lvl="1"/>
            <a:r>
              <a:rPr lang="en-US" b="1" dirty="0" smtClean="0"/>
              <a:t>Can’t be done only through email.</a:t>
            </a:r>
          </a:p>
          <a:p>
            <a:pPr lvl="1"/>
            <a:r>
              <a:rPr lang="en-US" b="1" dirty="0" smtClean="0"/>
              <a:t>Find a common language.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 “C’s” of Community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Commitment:</a:t>
            </a:r>
          </a:p>
          <a:p>
            <a:pPr lvl="1"/>
            <a:r>
              <a:rPr lang="en-US" b="1" dirty="0" smtClean="0"/>
              <a:t>Commitment is serious.</a:t>
            </a:r>
          </a:p>
          <a:p>
            <a:pPr lvl="1"/>
            <a:r>
              <a:rPr lang="en-US" b="1" dirty="0" smtClean="0"/>
              <a:t>Length of commitment is critical.</a:t>
            </a:r>
          </a:p>
          <a:p>
            <a:pPr lvl="1"/>
            <a:r>
              <a:rPr lang="en-US" b="1" dirty="0" smtClean="0"/>
              <a:t>Short-term projects may not be worth it.</a:t>
            </a:r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 “C’s” of Community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Compatibility</a:t>
            </a:r>
          </a:p>
          <a:p>
            <a:pPr>
              <a:buNone/>
            </a:pPr>
            <a:endParaRPr lang="en-US" b="1" dirty="0" smtClean="0"/>
          </a:p>
          <a:p>
            <a:pPr lvl="1"/>
            <a:r>
              <a:rPr lang="en-US" b="1" dirty="0" smtClean="0"/>
              <a:t>Learning outcomes</a:t>
            </a:r>
          </a:p>
          <a:p>
            <a:pPr lvl="1"/>
            <a:r>
              <a:rPr lang="en-US" b="1" dirty="0" smtClean="0"/>
              <a:t>Schedules and hours</a:t>
            </a:r>
          </a:p>
          <a:p>
            <a:pPr lvl="1"/>
            <a:r>
              <a:rPr lang="en-US" b="1" dirty="0" smtClean="0"/>
              <a:t>Tasks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Service-learning cannot be just about the students.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Faculty Support for Service-Learning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sz="4000" b="1" dirty="0" smtClean="0"/>
              <a:t>Faculty development</a:t>
            </a:r>
          </a:p>
          <a:p>
            <a:r>
              <a:rPr lang="en-US" sz="4000" b="1" dirty="0" smtClean="0"/>
              <a:t>Faculty support</a:t>
            </a:r>
          </a:p>
          <a:p>
            <a:r>
              <a:rPr lang="en-US" sz="4000" b="1" dirty="0" smtClean="0"/>
              <a:t>Faculty recognition</a:t>
            </a:r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Service-Learning Offices and Centers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Provide faculty development and support</a:t>
            </a:r>
          </a:p>
          <a:p>
            <a:r>
              <a:rPr lang="en-US" b="1" dirty="0" smtClean="0"/>
              <a:t>Serve as liaison with the community</a:t>
            </a:r>
          </a:p>
          <a:p>
            <a:r>
              <a:rPr lang="en-US" b="1" dirty="0" smtClean="0"/>
              <a:t>Coordinate logistical issues</a:t>
            </a:r>
          </a:p>
          <a:p>
            <a:r>
              <a:rPr lang="en-US" b="1" dirty="0" smtClean="0"/>
              <a:t>Offer a continuum of co-curricular activities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Campus Compact</a:t>
            </a:r>
          </a:p>
          <a:p>
            <a:r>
              <a:rPr lang="en-US" b="1" dirty="0" smtClean="0"/>
              <a:t>CAS</a:t>
            </a:r>
          </a:p>
          <a:p>
            <a:r>
              <a:rPr lang="en-US" b="1" dirty="0" smtClean="0">
                <a:hlinkClick r:id="rId2"/>
              </a:rPr>
              <a:t>www.servicelearning.org</a:t>
            </a:r>
            <a:endParaRPr lang="en-US" b="1" dirty="0" smtClean="0"/>
          </a:p>
          <a:p>
            <a:r>
              <a:rPr lang="en-US" b="1" dirty="0" smtClean="0"/>
              <a:t>Online providers (e.g., Magna, Academic Impressions)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A. Reaffirming the Public Purpose of Higher 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Social problems are growing locally and globally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Higher education—particularly research universities—are being called on to respond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5400" b="1" smtClean="0"/>
          </a:p>
          <a:p>
            <a:pPr algn="ctr">
              <a:buNone/>
            </a:pPr>
            <a:r>
              <a:rPr lang="en-US" sz="5400" b="1" smtClean="0"/>
              <a:t>Thank </a:t>
            </a:r>
            <a:r>
              <a:rPr lang="en-US" sz="5400" b="1" dirty="0" smtClean="0"/>
              <a:t>you!</a:t>
            </a:r>
          </a:p>
          <a:p>
            <a:pPr algn="ctr">
              <a:buNone/>
            </a:pPr>
            <a:endParaRPr lang="en-US" b="1" dirty="0" smtClean="0">
              <a:hlinkClick r:id="rId2"/>
            </a:endParaRPr>
          </a:p>
          <a:p>
            <a:pPr algn="ctr">
              <a:buNone/>
            </a:pPr>
            <a:r>
              <a:rPr lang="en-US" b="1" dirty="0" smtClean="0">
                <a:hlinkClick r:id="rId2"/>
              </a:rPr>
              <a:t>bjacoby@umd.edu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Center for Information and Research on Civic Engagement (CIRCLE)</a:t>
            </a:r>
          </a:p>
          <a:p>
            <a:pPr>
              <a:buNone/>
            </a:pPr>
            <a:r>
              <a:rPr lang="en-US" b="1" dirty="0" smtClean="0">
                <a:hlinkClick r:id="rId2"/>
              </a:rPr>
              <a:t>www.civicyouth.org</a:t>
            </a:r>
            <a:endParaRPr lang="en-US" b="1" dirty="0" smtClean="0"/>
          </a:p>
          <a:p>
            <a:r>
              <a:rPr lang="en-US" b="1" dirty="0" smtClean="0"/>
              <a:t>Campus Compact</a:t>
            </a:r>
          </a:p>
          <a:p>
            <a:pPr>
              <a:buNone/>
            </a:pPr>
            <a:r>
              <a:rPr lang="en-US" b="1" dirty="0" smtClean="0">
                <a:hlinkClick r:id="rId3"/>
              </a:rPr>
              <a:t>www.compact.org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B. Student Engagement in 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/>
              <a:t>High Impact Practices</a:t>
            </a:r>
          </a:p>
          <a:p>
            <a:r>
              <a:rPr lang="en-US" b="1" dirty="0" smtClean="0"/>
              <a:t>First-year seminars</a:t>
            </a:r>
          </a:p>
          <a:p>
            <a:r>
              <a:rPr lang="en-US" b="1" dirty="0" smtClean="0"/>
              <a:t>Learning communities</a:t>
            </a:r>
          </a:p>
          <a:p>
            <a:r>
              <a:rPr lang="en-US" b="1" dirty="0" smtClean="0"/>
              <a:t>Collaborative assignments</a:t>
            </a:r>
          </a:p>
          <a:p>
            <a:r>
              <a:rPr lang="en-US" b="1" dirty="0" smtClean="0"/>
              <a:t>Diversity/global learning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Service-Learning</a:t>
            </a:r>
          </a:p>
          <a:p>
            <a:r>
              <a:rPr lang="en-US" b="1" dirty="0" smtClean="0"/>
              <a:t>Undergraduate research</a:t>
            </a:r>
          </a:p>
          <a:p>
            <a:r>
              <a:rPr lang="en-US" b="1" dirty="0" smtClean="0"/>
              <a:t>Capstone courses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Service-Learning and Retention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Direct relationship to success and graduation</a:t>
            </a:r>
          </a:p>
          <a:p>
            <a:r>
              <a:rPr lang="en-US" b="1" dirty="0" smtClean="0"/>
              <a:t>S-L students are more likely to re-enroll, interact with faculty, and study</a:t>
            </a:r>
          </a:p>
          <a:p>
            <a:r>
              <a:rPr lang="en-US" b="1" dirty="0" smtClean="0"/>
              <a:t>S-L provides sense of purpose</a:t>
            </a:r>
          </a:p>
          <a:p>
            <a:r>
              <a:rPr lang="en-US" b="1" dirty="0" smtClean="0"/>
              <a:t>S-L enables students to retain course content, develop the habit of critical thinking, and seek to be part of the solution to social problems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C.  Learning Outcomes and 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Learning outcomes :</a:t>
            </a:r>
          </a:p>
          <a:p>
            <a:r>
              <a:rPr lang="en-US" b="1" dirty="0" smtClean="0"/>
              <a:t>State what a student is expected to know or be able to do</a:t>
            </a:r>
          </a:p>
          <a:p>
            <a:r>
              <a:rPr lang="en-US" b="1" dirty="0" smtClean="0"/>
              <a:t>Are expressed in terms of knowledge, skills, or attitudes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The focus of student assessment has shifted from an emphasis on inputs to an emphasis on outputs.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1240</TotalTime>
  <Words>1004</Words>
  <Application>Microsoft Office PowerPoint</Application>
  <PresentationFormat>On-screen Show (4:3)</PresentationFormat>
  <Paragraphs>266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How to Make Service-Learning Work with Your Classes</vt:lpstr>
      <vt:lpstr>Overview of Agenda</vt:lpstr>
      <vt:lpstr> Setting the Context: Service-Learning at the Intersection</vt:lpstr>
      <vt:lpstr>A. Reaffirming the Public Purpose of Higher Education</vt:lpstr>
      <vt:lpstr>Slide 5</vt:lpstr>
      <vt:lpstr>B. Student Engagement in Learning</vt:lpstr>
      <vt:lpstr>Service-Learning and Retention</vt:lpstr>
      <vt:lpstr>C.  Learning Outcomes and Assessment</vt:lpstr>
      <vt:lpstr>Slide 9</vt:lpstr>
      <vt:lpstr>Slide 10</vt:lpstr>
      <vt:lpstr> What Service-Learning Is  (and Is Not)</vt:lpstr>
      <vt:lpstr>Service-Learning: A Balanced Approach    (A. Furco, 1996)</vt:lpstr>
      <vt:lpstr>Definition of Service-Learning</vt:lpstr>
      <vt:lpstr>Key Principles of Service-Learning </vt:lpstr>
      <vt:lpstr>Service-Learning Models</vt:lpstr>
      <vt:lpstr>Service-Learning Models</vt:lpstr>
      <vt:lpstr>Service-Learning Models</vt:lpstr>
      <vt:lpstr>Slide 18</vt:lpstr>
      <vt:lpstr>Slide 19</vt:lpstr>
      <vt:lpstr>4 “C’s” of Critical Reflection</vt:lpstr>
      <vt:lpstr>4 “C’s” of Critical Reflection</vt:lpstr>
      <vt:lpstr>4 “C’s” of Critical Reflection</vt:lpstr>
      <vt:lpstr>4 “C’s” of Critical Reflection</vt:lpstr>
      <vt:lpstr>4 “C’s” of Critical Reflection</vt:lpstr>
      <vt:lpstr>Reflection is critical when:</vt:lpstr>
      <vt:lpstr>Your Reflection</vt:lpstr>
      <vt:lpstr>Modes of Reflection</vt:lpstr>
      <vt:lpstr>Example:   Psychology of Domestic Violence</vt:lpstr>
      <vt:lpstr>Example: Psychology of Domestic Violence</vt:lpstr>
      <vt:lpstr>Example: Psychology of Domestic Violence</vt:lpstr>
      <vt:lpstr>Grading Service Analysis Papers</vt:lpstr>
      <vt:lpstr>Grading Service Analysis Papers</vt:lpstr>
      <vt:lpstr>3 “C’s” of Community Partnerships</vt:lpstr>
      <vt:lpstr>3 “C’s” of Community Partnerships</vt:lpstr>
      <vt:lpstr>3 “C’s” of Community Partnerships</vt:lpstr>
      <vt:lpstr>3 “C’s” of Community Partnerships</vt:lpstr>
      <vt:lpstr>Faculty Support for Service-Learning</vt:lpstr>
      <vt:lpstr>Service-Learning Offices and Centers</vt:lpstr>
      <vt:lpstr>Resources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Service-Learning Course Design: What Faculty Need to Know</dc:title>
  <dc:creator>bjacoby</dc:creator>
  <cp:lastModifiedBy>bjacoby</cp:lastModifiedBy>
  <cp:revision>402</cp:revision>
  <dcterms:created xsi:type="dcterms:W3CDTF">2010-01-29T15:14:32Z</dcterms:created>
  <dcterms:modified xsi:type="dcterms:W3CDTF">2011-04-20T15:27:05Z</dcterms:modified>
</cp:coreProperties>
</file>